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3" r:id="rId4"/>
    <p:sldId id="257" r:id="rId5"/>
    <p:sldId id="258" r:id="rId6"/>
    <p:sldId id="260" r:id="rId7"/>
    <p:sldId id="261" r:id="rId8"/>
    <p:sldId id="262"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6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12/4/2018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12/4/2018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dirty="0" smtClean="0">
                <a:latin typeface="Aharoni" panose="02010803020104030203" pitchFamily="2" charset="-79"/>
                <a:cs typeface="Aharoni" panose="02010803020104030203" pitchFamily="2" charset="-79"/>
              </a:rPr>
              <a:t>Sabiedrisko pakalpojumu tarifi </a:t>
            </a:r>
            <a:br>
              <a:rPr lang="lv-LV" dirty="0" smtClean="0">
                <a:latin typeface="Aharoni" panose="02010803020104030203" pitchFamily="2" charset="-79"/>
                <a:cs typeface="Aharoni" panose="02010803020104030203" pitchFamily="2" charset="-79"/>
              </a:rPr>
            </a:br>
            <a:r>
              <a:rPr lang="lv-LV" dirty="0">
                <a:latin typeface="Aharoni" panose="02010803020104030203" pitchFamily="2" charset="-79"/>
                <a:cs typeface="Aharoni" panose="02010803020104030203" pitchFamily="2" charset="-79"/>
              </a:rPr>
              <a:t/>
            </a:r>
            <a:br>
              <a:rPr lang="lv-LV" dirty="0">
                <a:latin typeface="Aharoni" panose="02010803020104030203" pitchFamily="2" charset="-79"/>
                <a:cs typeface="Aharoni" panose="02010803020104030203" pitchFamily="2" charset="-79"/>
              </a:rPr>
            </a:br>
            <a:endParaRPr lang="lv-LV" sz="3600"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p:txBody>
          <a:bodyPr/>
          <a:lstStyle/>
          <a:p>
            <a:r>
              <a:rPr lang="lv-LV" b="1" dirty="0">
                <a:latin typeface="Arial" panose="020B0604020202020204" pitchFamily="34" charset="0"/>
                <a:cs typeface="Arial" panose="020B0604020202020204" pitchFamily="34" charset="0"/>
              </a:rPr>
              <a:t>SPRK </a:t>
            </a:r>
            <a:r>
              <a:rPr lang="lv-LV" b="1" dirty="0" smtClean="0">
                <a:latin typeface="Arial" panose="020B0604020202020204" pitchFamily="34" charset="0"/>
                <a:cs typeface="Arial" panose="020B0604020202020204" pitchFamily="34" charset="0"/>
              </a:rPr>
              <a:t>/ </a:t>
            </a:r>
            <a:r>
              <a:rPr lang="lv-LV" b="1" dirty="0" err="1" smtClean="0">
                <a:latin typeface="Arial" panose="020B0604020202020204" pitchFamily="34" charset="0"/>
                <a:cs typeface="Arial" panose="020B0604020202020204" pitchFamily="34" charset="0"/>
              </a:rPr>
              <a:t>PAŠVALDĪBu</a:t>
            </a:r>
            <a:r>
              <a:rPr lang="lv-LV" b="1" dirty="0" smtClean="0">
                <a:latin typeface="Arial" panose="020B0604020202020204" pitchFamily="34" charset="0"/>
                <a:cs typeface="Arial" panose="020B0604020202020204" pitchFamily="34" charset="0"/>
              </a:rPr>
              <a:t> publiskie DATI </a:t>
            </a:r>
          </a:p>
          <a:p>
            <a:r>
              <a:rPr lang="lv-LV" b="1" dirty="0" smtClean="0">
                <a:latin typeface="Arial" panose="020B0604020202020204" pitchFamily="34" charset="0"/>
                <a:cs typeface="Arial" panose="020B0604020202020204" pitchFamily="34" charset="0"/>
              </a:rPr>
              <a:t>2018.gada novembris</a:t>
            </a:r>
            <a:endParaRPr lang="lv-LV"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996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58346"/>
            <a:ext cx="9905998" cy="1062681"/>
          </a:xfrm>
        </p:spPr>
        <p:txBody>
          <a:bodyPr>
            <a:normAutofit fontScale="90000"/>
          </a:bodyPr>
          <a:lstStyle/>
          <a:p>
            <a:r>
              <a:rPr lang="lv-LV" dirty="0"/>
              <a:t>CSP DATI: Izdevumi mājokļa uzturēšanai 2017.GADĀ </a:t>
            </a:r>
          </a:p>
        </p:txBody>
      </p:sp>
      <p:sp>
        <p:nvSpPr>
          <p:cNvPr id="3" name="Content Placeholder 2"/>
          <p:cNvSpPr>
            <a:spLocks noGrp="1"/>
          </p:cNvSpPr>
          <p:nvPr>
            <p:ph idx="1"/>
          </p:nvPr>
        </p:nvSpPr>
        <p:spPr>
          <a:xfrm>
            <a:off x="543697" y="1309816"/>
            <a:ext cx="10935729" cy="4481385"/>
          </a:xfrm>
        </p:spPr>
        <p:txBody>
          <a:bodyPr/>
          <a:lstStyle/>
          <a:p>
            <a:r>
              <a:rPr lang="lv-LV" dirty="0"/>
              <a:t>Ikmēneša mājokļa uzturēšanas izdevumi Latvijas reģionu mājsaimniecībām 2011.–2017. gadā </a:t>
            </a:r>
            <a:endParaRPr lang="lv-LV" dirty="0" smtClean="0"/>
          </a:p>
          <a:p>
            <a:endParaRPr lang="lv-LV" dirty="0" smtClean="0"/>
          </a:p>
          <a:p>
            <a:endParaRPr lang="lv-LV" dirty="0"/>
          </a:p>
        </p:txBody>
      </p:sp>
      <p:pic>
        <p:nvPicPr>
          <p:cNvPr id="4" name="Picture 3" descr="05032018_CSP_majokla_izdevumi-1.png"/>
          <p:cNvPicPr/>
          <p:nvPr/>
        </p:nvPicPr>
        <p:blipFill>
          <a:blip r:embed="rId2">
            <a:extLst>
              <a:ext uri="{28A0092B-C50C-407E-A947-70E740481C1C}">
                <a14:useLocalDpi xmlns:a14="http://schemas.microsoft.com/office/drawing/2010/main" val="0"/>
              </a:ext>
            </a:extLst>
          </a:blip>
          <a:srcRect/>
          <a:stretch>
            <a:fillRect/>
          </a:stretch>
        </p:blipFill>
        <p:spPr bwMode="auto">
          <a:xfrm>
            <a:off x="1754100" y="2372497"/>
            <a:ext cx="8680623" cy="4275438"/>
          </a:xfrm>
          <a:prstGeom prst="rect">
            <a:avLst/>
          </a:prstGeom>
          <a:noFill/>
          <a:ln>
            <a:noFill/>
          </a:ln>
        </p:spPr>
      </p:pic>
    </p:spTree>
    <p:extLst>
      <p:ext uri="{BB962C8B-B14F-4D97-AF65-F5344CB8AC3E}">
        <p14:creationId xmlns:p14="http://schemas.microsoft.com/office/powerpoint/2010/main" val="3991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160638"/>
            <a:ext cx="10412155" cy="1087394"/>
          </a:xfrm>
        </p:spPr>
        <p:txBody>
          <a:bodyPr/>
          <a:lstStyle/>
          <a:p>
            <a:r>
              <a:rPr lang="lv-LV" dirty="0" smtClean="0"/>
              <a:t>CSP DATI: Izdevumi mājokļa uzturēšanai 2017.GADĀ (2)</a:t>
            </a:r>
            <a:endParaRPr lang="lv-LV" dirty="0"/>
          </a:p>
        </p:txBody>
      </p:sp>
      <p:sp>
        <p:nvSpPr>
          <p:cNvPr id="3" name="Content Placeholder 2"/>
          <p:cNvSpPr>
            <a:spLocks noGrp="1"/>
          </p:cNvSpPr>
          <p:nvPr>
            <p:ph idx="1"/>
          </p:nvPr>
        </p:nvSpPr>
        <p:spPr>
          <a:xfrm>
            <a:off x="383060" y="1458097"/>
            <a:ext cx="10664352" cy="5053914"/>
          </a:xfrm>
        </p:spPr>
        <p:txBody>
          <a:bodyPr/>
          <a:lstStyle/>
          <a:p>
            <a:r>
              <a:rPr lang="lv-LV" dirty="0"/>
              <a:t>2017. gadā mājokļa uzturēšanas izdevumi Latvijā bija vidēji 138 eiro mēnesī. </a:t>
            </a:r>
            <a:endParaRPr lang="lv-LV" dirty="0" smtClean="0"/>
          </a:p>
          <a:p>
            <a:r>
              <a:rPr lang="lv-LV" dirty="0"/>
              <a:t>Mājokļa uzturēšanai pērn vidēji tērēja 13,5 % no mājsaimniecības </a:t>
            </a:r>
            <a:r>
              <a:rPr lang="lv-LV" dirty="0" smtClean="0"/>
              <a:t>ienākumiem, tai skaitā: </a:t>
            </a:r>
          </a:p>
          <a:p>
            <a:pPr marL="0" indent="0">
              <a:buNone/>
            </a:pPr>
            <a:r>
              <a:rPr lang="lv-LV" dirty="0" smtClean="0"/>
              <a:t>Rīgā </a:t>
            </a:r>
            <a:r>
              <a:rPr lang="lv-LV" dirty="0"/>
              <a:t>164 eiro </a:t>
            </a:r>
            <a:r>
              <a:rPr lang="lv-LV" dirty="0" smtClean="0"/>
              <a:t>mēnesī, Zemgalē </a:t>
            </a:r>
            <a:r>
              <a:rPr lang="lv-LV" dirty="0"/>
              <a:t>– 130 eiro, Kurzemē –116 eiro, Vidzemē – 108 eiro un Latgalē – 99 </a:t>
            </a:r>
            <a:endParaRPr lang="lv-LV" dirty="0" smtClean="0"/>
          </a:p>
          <a:p>
            <a:r>
              <a:rPr lang="lv-LV" dirty="0"/>
              <a:t>2017. gadā tikai 20,2 % mājsaimniecību nebija grūtību segt mājokļa izdevumus. Šo izdevumu segšana bija ļoti apgrūtinoša 32,9 % mājsaimniecību</a:t>
            </a:r>
          </a:p>
          <a:p>
            <a:endParaRPr lang="lv-LV" dirty="0"/>
          </a:p>
        </p:txBody>
      </p:sp>
    </p:spTree>
    <p:extLst>
      <p:ext uri="{BB962C8B-B14F-4D97-AF65-F5344CB8AC3E}">
        <p14:creationId xmlns:p14="http://schemas.microsoft.com/office/powerpoint/2010/main" val="314534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905998" cy="1099751"/>
          </a:xfrm>
        </p:spPr>
        <p:txBody>
          <a:bodyPr/>
          <a:lstStyle/>
          <a:p>
            <a:r>
              <a:rPr lang="lv-LV" dirty="0" err="1" smtClean="0"/>
              <a:t>SiltumAPGĀDE</a:t>
            </a:r>
            <a:endParaRPr lang="lv-LV"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9916386"/>
              </p:ext>
            </p:extLst>
          </p:nvPr>
        </p:nvGraphicFramePr>
        <p:xfrm>
          <a:off x="674151" y="839297"/>
          <a:ext cx="10519246" cy="5669182"/>
        </p:xfrm>
        <a:graphic>
          <a:graphicData uri="http://schemas.openxmlformats.org/drawingml/2006/table">
            <a:tbl>
              <a:tblPr>
                <a:tableStyleId>{5C22544A-7EE6-4342-B048-85BDC9FD1C3A}</a:tableStyleId>
              </a:tblPr>
              <a:tblGrid>
                <a:gridCol w="1037139"/>
                <a:gridCol w="2673403"/>
                <a:gridCol w="3917224"/>
                <a:gridCol w="2891480"/>
              </a:tblGrid>
              <a:tr h="419756">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bez </a:t>
                      </a:r>
                      <a:r>
                        <a:rPr lang="lv-LV" sz="1800" u="none" strike="noStrike" dirty="0" smtClean="0">
                          <a:effectLst/>
                          <a:latin typeface="Arial" panose="020B0604020202020204" pitchFamily="34" charset="0"/>
                          <a:cs typeface="Arial" panose="020B0604020202020204" pitchFamily="34" charset="0"/>
                        </a:rPr>
                        <a:t>PVN, </a:t>
                      </a:r>
                      <a:r>
                        <a:rPr lang="lv-LV" sz="1800" u="none" strike="noStrike" dirty="0">
                          <a:effectLst/>
                          <a:latin typeface="Arial" panose="020B0604020202020204" pitchFamily="34" charset="0"/>
                          <a:cs typeface="Arial" panose="020B0604020202020204" pitchFamily="34" charset="0"/>
                        </a:rPr>
                        <a:t>EUR/</a:t>
                      </a:r>
                      <a:r>
                        <a:rPr lang="lv-LV" sz="1800" u="none" strike="noStrike" dirty="0" err="1">
                          <a:effectLst/>
                          <a:latin typeface="Arial" panose="020B0604020202020204" pitchFamily="34" charset="0"/>
                          <a:cs typeface="Arial" panose="020B0604020202020204" pitchFamily="34" charset="0"/>
                        </a:rPr>
                        <a:t>MWh</a:t>
                      </a:r>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282944">
                <a:tc>
                  <a:txBody>
                    <a:bodyPr/>
                    <a:lstStyle/>
                    <a:p>
                      <a:pPr algn="l" fontAlgn="b"/>
                      <a:r>
                        <a:rPr lang="lv-LV" sz="1800" u="none" strike="noStrike" dirty="0">
                          <a:effectLst/>
                          <a:latin typeface="Arial" panose="020B0604020202020204" pitchFamily="34" charset="0"/>
                          <a:cs typeface="Arial" panose="020B0604020202020204" pitchFamily="34" charset="0"/>
                        </a:rPr>
                        <a:t>1</a:t>
                      </a:r>
                      <a:endParaRPr lang="lv-LV" sz="1800" b="0" i="1"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Saulkrasti</a:t>
                      </a: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Saulkrastu </a:t>
                      </a:r>
                      <a:r>
                        <a:rPr lang="lv-LV" sz="1800" b="0" i="0" u="none" strike="noStrike" dirty="0" err="1">
                          <a:solidFill>
                            <a:srgbClr val="000000"/>
                          </a:solidFill>
                          <a:effectLst/>
                          <a:latin typeface="Arial" panose="020B0604020202020204" pitchFamily="34" charset="0"/>
                          <a:cs typeface="Arial" panose="020B0604020202020204" pitchFamily="34" charset="0"/>
                        </a:rPr>
                        <a:t>komunālserviss</a:t>
                      </a:r>
                      <a:r>
                        <a:rPr lang="lv-LV" sz="1800" b="0" i="0" u="none" strike="noStrike" dirty="0">
                          <a:solidFill>
                            <a:srgbClr val="000000"/>
                          </a:solidFill>
                          <a:effectLst/>
                          <a:latin typeface="Arial" panose="020B0604020202020204" pitchFamily="34" charset="0"/>
                          <a:cs typeface="Arial" panose="020B0604020202020204" pitchFamily="34" charset="0"/>
                        </a:rPr>
                        <a:t> SIA</a:t>
                      </a:r>
                    </a:p>
                  </a:txBody>
                  <a:tcPr marL="9525" marR="9525" marT="9525" marB="0" anchor="b"/>
                </a:tc>
                <a:tc>
                  <a:txBody>
                    <a:bodyPr/>
                    <a:lstStyle/>
                    <a:p>
                      <a:pPr algn="ctr" fontAlgn="b"/>
                      <a:r>
                        <a:rPr lang="lv-LV" sz="1800" b="0" i="0" u="none" strike="noStrike" dirty="0">
                          <a:solidFill>
                            <a:srgbClr val="000000"/>
                          </a:solidFill>
                          <a:effectLst/>
                          <a:latin typeface="Arial" panose="020B0604020202020204" pitchFamily="34" charset="0"/>
                          <a:cs typeface="Arial" panose="020B0604020202020204" pitchFamily="34" charset="0"/>
                        </a:rPr>
                        <a:t>69.98</a:t>
                      </a:r>
                    </a:p>
                  </a:txBody>
                  <a:tcPr marL="9525" marR="9525" marT="9525" marB="0" anchor="b"/>
                </a:tc>
              </a:tr>
              <a:tr h="282944">
                <a:tc>
                  <a:txBody>
                    <a:bodyPr/>
                    <a:lstStyle/>
                    <a:p>
                      <a:pPr algn="l" fontAlgn="b"/>
                      <a:r>
                        <a:rPr lang="lv-LV" sz="1800" u="none" strike="noStrike">
                          <a:effectLst/>
                          <a:latin typeface="Arial" panose="020B0604020202020204" pitchFamily="34" charset="0"/>
                          <a:cs typeface="Arial" panose="020B0604020202020204" pitchFamily="34" charset="0"/>
                        </a:rPr>
                        <a:t>2</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Cēsis</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err="1">
                          <a:effectLst/>
                          <a:latin typeface="Arial" panose="020B0604020202020204" pitchFamily="34" charset="0"/>
                          <a:cs typeface="Arial" panose="020B0604020202020204" pitchFamily="34" charset="0"/>
                        </a:rPr>
                        <a:t>Cēsu</a:t>
                      </a:r>
                      <a:r>
                        <a:rPr lang="lv-LV" sz="1800" u="none" strike="noStrike" dirty="0">
                          <a:effectLst/>
                          <a:latin typeface="Arial" panose="020B0604020202020204" pitchFamily="34" charset="0"/>
                          <a:cs typeface="Arial" panose="020B0604020202020204" pitchFamily="34" charset="0"/>
                        </a:rPr>
                        <a:t> siltumtīkli,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62.27</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23333">
                <a:tc>
                  <a:txBody>
                    <a:bodyPr/>
                    <a:lstStyle/>
                    <a:p>
                      <a:pPr algn="l" fontAlgn="b"/>
                      <a:r>
                        <a:rPr lang="lv-LV" sz="1800" u="none" strike="noStrike">
                          <a:effectLst/>
                          <a:latin typeface="Arial" panose="020B0604020202020204" pitchFamily="34" charset="0"/>
                          <a:cs typeface="Arial" panose="020B0604020202020204" pitchFamily="34" charset="0"/>
                        </a:rPr>
                        <a:t>3</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Valmiera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Valmieras ūdens,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62.08</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69527">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Ādaži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Ādažu namsaimnieks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b="0" i="0" u="none" strike="noStrike" dirty="0" smtClean="0">
                          <a:solidFill>
                            <a:srgbClr val="000000"/>
                          </a:solidFill>
                          <a:effectLst/>
                          <a:latin typeface="Arial" panose="020B0604020202020204" pitchFamily="34" charset="0"/>
                          <a:cs typeface="Arial" panose="020B0604020202020204" pitchFamily="34" charset="0"/>
                        </a:rPr>
                        <a:t>61.94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44890">
                <a:tc>
                  <a:txBody>
                    <a:bodyPr/>
                    <a:lstStyle/>
                    <a:p>
                      <a:pPr algn="l" fontAlgn="b"/>
                      <a:r>
                        <a:rPr lang="lv-LV" sz="1800" u="none" strike="noStrike">
                          <a:effectLst/>
                          <a:latin typeface="Arial" panose="020B0604020202020204" pitchFamily="34" charset="0"/>
                          <a:cs typeface="Arial" panose="020B0604020202020204" pitchFamily="34" charset="0"/>
                        </a:rPr>
                        <a:t>5</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Talsi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Talsu namsaimnieks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b="0" i="0" u="none" strike="noStrike" dirty="0" smtClean="0">
                          <a:solidFill>
                            <a:srgbClr val="000000"/>
                          </a:solidFill>
                          <a:effectLst/>
                          <a:latin typeface="Arial" panose="020B0604020202020204" pitchFamily="34" charset="0"/>
                          <a:cs typeface="Arial" panose="020B0604020202020204" pitchFamily="34" charset="0"/>
                        </a:rPr>
                        <a:t>61.55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45250">
                <a:tc>
                  <a:txBody>
                    <a:bodyPr/>
                    <a:lstStyle/>
                    <a:p>
                      <a:pPr algn="l" fontAlgn="b"/>
                      <a:r>
                        <a:rPr lang="lv-LV" sz="1800" u="none" strike="noStrike">
                          <a:effectLst/>
                          <a:latin typeface="Arial" panose="020B0604020202020204" pitchFamily="34" charset="0"/>
                          <a:cs typeface="Arial" panose="020B0604020202020204" pitchFamily="34" charset="0"/>
                        </a:rPr>
                        <a:t>6</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Sigulda</a:t>
                      </a:r>
                    </a:p>
                  </a:txBody>
                  <a:tcPr marL="9525" marR="9525" marT="9525" marB="0" anchor="b"/>
                </a:tc>
                <a:tc>
                  <a:txBody>
                    <a:bodyPr/>
                    <a:lstStyle/>
                    <a:p>
                      <a:pPr algn="l" fontAlgn="b"/>
                      <a:r>
                        <a:rPr lang="lv-LV" sz="1800" b="0" i="0" u="none" strike="noStrike" dirty="0" err="1">
                          <a:solidFill>
                            <a:srgbClr val="000000"/>
                          </a:solidFill>
                          <a:effectLst/>
                          <a:latin typeface="Arial" panose="020B0604020202020204" pitchFamily="34" charset="0"/>
                          <a:cs typeface="Arial" panose="020B0604020202020204" pitchFamily="34" charset="0"/>
                        </a:rPr>
                        <a:t>Wesemann</a:t>
                      </a:r>
                      <a:r>
                        <a:rPr lang="lv-LV" sz="1800" b="0" i="0" u="none" strike="noStrike" dirty="0">
                          <a:solidFill>
                            <a:srgbClr val="000000"/>
                          </a:solidFill>
                          <a:effectLst/>
                          <a:latin typeface="Arial" panose="020B0604020202020204" pitchFamily="34" charset="0"/>
                          <a:cs typeface="Arial" panose="020B0604020202020204" pitchFamily="34" charset="0"/>
                        </a:rPr>
                        <a:t>-Sigulda SIA</a:t>
                      </a:r>
                    </a:p>
                  </a:txBody>
                  <a:tcPr marL="9525" marR="9525" marT="9525" marB="0" anchor="b"/>
                </a:tc>
                <a:tc>
                  <a:txBody>
                    <a:bodyPr/>
                    <a:lstStyle/>
                    <a:p>
                      <a:pPr algn="ctr" fontAlgn="b"/>
                      <a:r>
                        <a:rPr lang="lv-LV" sz="1800" b="0" i="0" u="none" strike="noStrike" dirty="0">
                          <a:solidFill>
                            <a:srgbClr val="000000"/>
                          </a:solidFill>
                          <a:effectLst/>
                          <a:latin typeface="Arial" panose="020B0604020202020204" pitchFamily="34" charset="0"/>
                          <a:cs typeface="Arial" panose="020B0604020202020204" pitchFamily="34" charset="0"/>
                        </a:rPr>
                        <a:t>60.92</a:t>
                      </a:r>
                    </a:p>
                  </a:txBody>
                  <a:tcPr marL="9525" marR="9525" marT="9525" marB="0" anchor="b"/>
                </a:tc>
              </a:tr>
              <a:tr h="345609">
                <a:tc>
                  <a:txBody>
                    <a:bodyPr/>
                    <a:lstStyle/>
                    <a:p>
                      <a:pPr algn="l" fontAlgn="b"/>
                      <a:r>
                        <a:rPr lang="lv-LV" sz="1800" u="none" strike="noStrike">
                          <a:effectLst/>
                          <a:latin typeface="Arial" panose="020B0604020202020204" pitchFamily="34" charset="0"/>
                          <a:cs typeface="Arial" panose="020B0604020202020204" pitchFamily="34" charset="0"/>
                        </a:rPr>
                        <a:t>7</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1" u="none" strike="noStrike" dirty="0">
                          <a:effectLst/>
                          <a:latin typeface="Arial" panose="020B0604020202020204" pitchFamily="34" charset="0"/>
                          <a:cs typeface="Arial" panose="020B0604020202020204" pitchFamily="34" charset="0"/>
                        </a:rPr>
                        <a:t>Daugavpils</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1" u="none" strike="noStrike" dirty="0">
                          <a:effectLst/>
                          <a:latin typeface="Arial" panose="020B0604020202020204" pitchFamily="34" charset="0"/>
                          <a:cs typeface="Arial" panose="020B0604020202020204" pitchFamily="34" charset="0"/>
                        </a:rPr>
                        <a:t>Daugavpils siltumtīkli, AS</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b="1" u="none" strike="noStrike" dirty="0" smtClean="0">
                          <a:effectLst/>
                          <a:latin typeface="Arial" panose="020B0604020202020204" pitchFamily="34" charset="0"/>
                          <a:cs typeface="Arial" panose="020B0604020202020204" pitchFamily="34" charset="0"/>
                        </a:rPr>
                        <a:t>58.32 </a:t>
                      </a:r>
                      <a:endParaRPr lang="lv-LV" sz="1800" b="1" u="none" strike="noStrike" dirty="0" smtClean="0">
                        <a:effectLst/>
                        <a:latin typeface="Arial" panose="020B0604020202020204" pitchFamily="34" charset="0"/>
                        <a:cs typeface="Arial" panose="020B0604020202020204" pitchFamily="34" charset="0"/>
                      </a:endParaRPr>
                    </a:p>
                    <a:p>
                      <a:pPr algn="l" fontAlgn="b"/>
                      <a:r>
                        <a:rPr lang="lv-LV" sz="1400" b="0" u="none" strike="noStrike" dirty="0" smtClean="0">
                          <a:effectLst/>
                          <a:latin typeface="Arial" panose="020B0604020202020204" pitchFamily="34" charset="0"/>
                          <a:cs typeface="Arial" panose="020B0604020202020204" pitchFamily="34" charset="0"/>
                        </a:rPr>
                        <a:t>no 01.01.2019</a:t>
                      </a:r>
                      <a:r>
                        <a:rPr lang="lv-LV" sz="1400" b="1" u="none" strike="noStrike" dirty="0" smtClean="0">
                          <a:effectLst/>
                          <a:latin typeface="Arial" panose="020B0604020202020204" pitchFamily="34" charset="0"/>
                          <a:cs typeface="Arial" panose="020B0604020202020204" pitchFamily="34" charset="0"/>
                        </a:rPr>
                        <a:t>. </a:t>
                      </a:r>
                      <a:r>
                        <a:rPr lang="lv-LV" sz="1800" b="1" i="0" u="none" strike="noStrike" dirty="0" smtClean="0">
                          <a:solidFill>
                            <a:srgbClr val="000000"/>
                          </a:solidFill>
                          <a:effectLst/>
                          <a:latin typeface="Arial" panose="020B0604020202020204" pitchFamily="34" charset="0"/>
                          <a:cs typeface="Arial" panose="020B0604020202020204" pitchFamily="34" charset="0"/>
                        </a:rPr>
                        <a:t>57.88</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45969">
                <a:tc>
                  <a:txBody>
                    <a:bodyPr/>
                    <a:lstStyle/>
                    <a:p>
                      <a:pPr algn="l" fontAlgn="b"/>
                      <a:r>
                        <a:rPr lang="lv-LV" sz="1800" u="none" strike="noStrike" dirty="0">
                          <a:effectLst/>
                          <a:latin typeface="Arial" panose="020B0604020202020204" pitchFamily="34" charset="0"/>
                          <a:cs typeface="Arial" panose="020B0604020202020204" pitchFamily="34" charset="0"/>
                        </a:rPr>
                        <a:t>8</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Liepāja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Liepājas enerģija,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smtClean="0">
                          <a:effectLst/>
                          <a:latin typeface="Arial" panose="020B0604020202020204" pitchFamily="34" charset="0"/>
                          <a:cs typeface="Arial" panose="020B0604020202020204" pitchFamily="34" charset="0"/>
                        </a:rPr>
                        <a:t>54.95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34010">
                <a:tc>
                  <a:txBody>
                    <a:bodyPr/>
                    <a:lstStyle/>
                    <a:p>
                      <a:pPr algn="l" fontAlgn="b"/>
                      <a:r>
                        <a:rPr lang="lv-LV" sz="1800" u="none" strike="noStrike">
                          <a:effectLst/>
                          <a:latin typeface="Arial" panose="020B0604020202020204" pitchFamily="34" charset="0"/>
                          <a:cs typeface="Arial" panose="020B0604020202020204" pitchFamily="34" charset="0"/>
                        </a:rPr>
                        <a:t>9</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Ventspils</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Ventspils siltums,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54.90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33909">
                <a:tc>
                  <a:txBody>
                    <a:bodyPr/>
                    <a:lstStyle/>
                    <a:p>
                      <a:pPr algn="l" fontAlgn="b"/>
                      <a:r>
                        <a:rPr lang="lv-LV" sz="1800" u="none" strike="noStrike">
                          <a:effectLst/>
                          <a:latin typeface="Arial" panose="020B0604020202020204" pitchFamily="34" charset="0"/>
                          <a:cs typeface="Arial" panose="020B0604020202020204" pitchFamily="34" charset="0"/>
                        </a:rPr>
                        <a:t>10</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Jelgava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err="1">
                          <a:effectLst/>
                          <a:latin typeface="Arial" panose="020B0604020202020204" pitchFamily="34" charset="0"/>
                          <a:cs typeface="Arial" panose="020B0604020202020204" pitchFamily="34" charset="0"/>
                        </a:rPr>
                        <a:t>Fortum</a:t>
                      </a:r>
                      <a:r>
                        <a:rPr lang="lv-LV" sz="1800" u="none" strike="noStrike" dirty="0">
                          <a:effectLst/>
                          <a:latin typeface="Arial" panose="020B0604020202020204" pitchFamily="34" charset="0"/>
                          <a:cs typeface="Arial" panose="020B0604020202020204" pitchFamily="34" charset="0"/>
                        </a:rPr>
                        <a:t> Jelgava,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54.28</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32574">
                <a:tc>
                  <a:txBody>
                    <a:bodyPr/>
                    <a:lstStyle/>
                    <a:p>
                      <a:pPr algn="l" fontAlgn="b"/>
                      <a:r>
                        <a:rPr lang="lv-LV" sz="1800" u="none" strike="noStrike">
                          <a:effectLst/>
                          <a:latin typeface="Arial" panose="020B0604020202020204" pitchFamily="34" charset="0"/>
                          <a:cs typeface="Arial" panose="020B0604020202020204" pitchFamily="34" charset="0"/>
                        </a:rPr>
                        <a:t>11</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Preiļi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Preiļu saimnieks,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54.23</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33034">
                <a:tc>
                  <a:txBody>
                    <a:bodyPr/>
                    <a:lstStyle/>
                    <a:p>
                      <a:pPr algn="l" fontAlgn="b"/>
                      <a:r>
                        <a:rPr lang="lv-LV" sz="1800" u="none" strike="noStrike">
                          <a:effectLst/>
                          <a:latin typeface="Arial" panose="020B0604020202020204" pitchFamily="34" charset="0"/>
                          <a:cs typeface="Arial" panose="020B0604020202020204" pitchFamily="34" charset="0"/>
                        </a:rPr>
                        <a:t>12</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Jēkabpils</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Jēkabpils siltums,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54.22</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69884">
                <a:tc>
                  <a:txBody>
                    <a:bodyPr/>
                    <a:lstStyle/>
                    <a:p>
                      <a:pPr algn="l" fontAlgn="b"/>
                      <a:r>
                        <a:rPr lang="lv-LV" sz="1800" u="none" strike="noStrike">
                          <a:effectLst/>
                          <a:latin typeface="Arial" panose="020B0604020202020204" pitchFamily="34" charset="0"/>
                          <a:cs typeface="Arial" panose="020B0604020202020204" pitchFamily="34" charset="0"/>
                        </a:rPr>
                        <a:t>13</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Jūrmala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Jūrmalas siltums,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54.14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32216">
                <a:tc>
                  <a:txBody>
                    <a:bodyPr/>
                    <a:lstStyle/>
                    <a:p>
                      <a:pPr algn="l" fontAlgn="b"/>
                      <a:r>
                        <a:rPr lang="lv-LV" sz="1800" u="none" strike="noStrike">
                          <a:effectLst/>
                          <a:latin typeface="Arial" panose="020B0604020202020204" pitchFamily="34" charset="0"/>
                          <a:cs typeface="Arial" panose="020B0604020202020204" pitchFamily="34" charset="0"/>
                        </a:rPr>
                        <a:t>14</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Rēzekne</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Rēzeknes siltumtīkli, AS</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52.14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8975">
                <a:tc>
                  <a:txBody>
                    <a:bodyPr/>
                    <a:lstStyle/>
                    <a:p>
                      <a:pPr algn="l" fontAlgn="b"/>
                      <a:r>
                        <a:rPr lang="lv-LV" sz="1800" u="none" strike="noStrike">
                          <a:effectLst/>
                          <a:latin typeface="Arial" panose="020B0604020202020204" pitchFamily="34" charset="0"/>
                          <a:cs typeface="Arial" panose="020B0604020202020204" pitchFamily="34" charset="0"/>
                        </a:rPr>
                        <a:t>15</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Rīga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Rīgas siltums, AS</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44.39</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4084974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905998" cy="741405"/>
          </a:xfrm>
        </p:spPr>
        <p:txBody>
          <a:bodyPr/>
          <a:lstStyle/>
          <a:p>
            <a:r>
              <a:rPr lang="lv-LV" dirty="0" smtClean="0"/>
              <a:t>ŪDENSAPGĀDE UN KANALIZĀCIJA </a:t>
            </a:r>
            <a:endParaRPr lang="lv-LV"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0128383"/>
              </p:ext>
            </p:extLst>
          </p:nvPr>
        </p:nvGraphicFramePr>
        <p:xfrm>
          <a:off x="783299" y="645386"/>
          <a:ext cx="10930905" cy="5703417"/>
        </p:xfrm>
        <a:graphic>
          <a:graphicData uri="http://schemas.openxmlformats.org/drawingml/2006/table">
            <a:tbl>
              <a:tblPr>
                <a:tableStyleId>{5C22544A-7EE6-4342-B048-85BDC9FD1C3A}</a:tableStyleId>
              </a:tblPr>
              <a:tblGrid>
                <a:gridCol w="674798"/>
                <a:gridCol w="1986104"/>
                <a:gridCol w="3347677"/>
                <a:gridCol w="1401066"/>
                <a:gridCol w="1239880"/>
                <a:gridCol w="2281380"/>
              </a:tblGrid>
              <a:tr h="553219">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600" b="1" u="none" strike="noStrike" dirty="0">
                          <a:effectLst/>
                          <a:latin typeface="Arial" panose="020B0604020202020204" pitchFamily="34" charset="0"/>
                          <a:cs typeface="Arial" panose="020B0604020202020204" pitchFamily="34" charset="0"/>
                        </a:rPr>
                        <a:t>ūdensapgāde</a:t>
                      </a:r>
                      <a:endParaRPr lang="lv-LV" sz="1600" b="1"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600" b="1" u="none" strike="noStrike" dirty="0">
                          <a:effectLst/>
                          <a:latin typeface="Arial" panose="020B0604020202020204" pitchFamily="34" charset="0"/>
                          <a:cs typeface="Arial" panose="020B0604020202020204" pitchFamily="34" charset="0"/>
                        </a:rPr>
                        <a:t>kanalizācija</a:t>
                      </a:r>
                      <a:endParaRPr lang="lv-LV" sz="1600" b="1"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kopā, </a:t>
                      </a:r>
                      <a:r>
                        <a:rPr lang="lv-LV" sz="1600" u="none" strike="noStrike" dirty="0" smtClean="0">
                          <a:effectLst/>
                          <a:latin typeface="Arial" panose="020B0604020202020204" pitchFamily="34" charset="0"/>
                          <a:cs typeface="Arial" panose="020B0604020202020204" pitchFamily="34" charset="0"/>
                        </a:rPr>
                        <a:t>bez PVN, EUR/m</a:t>
                      </a:r>
                      <a:r>
                        <a:rPr lang="lv-LV" sz="1600" u="none" strike="noStrike" baseline="30000" dirty="0" smtClean="0">
                          <a:effectLst/>
                          <a:latin typeface="Arial" panose="020B0604020202020204" pitchFamily="34" charset="0"/>
                          <a:cs typeface="Arial" panose="020B0604020202020204" pitchFamily="34" charset="0"/>
                        </a:rPr>
                        <a:t>3</a:t>
                      </a:r>
                      <a:endParaRPr lang="lv-LV" sz="1600" b="0" i="0" u="none" strike="noStrike" baseline="30000"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Madona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Madonas ūdens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a:effectLst/>
                          <a:latin typeface="Arial" panose="020B0604020202020204" pitchFamily="34" charset="0"/>
                          <a:cs typeface="Arial" panose="020B0604020202020204" pitchFamily="34" charset="0"/>
                        </a:rPr>
                        <a:t>1.2</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a:effectLst/>
                          <a:latin typeface="Arial" panose="020B0604020202020204" pitchFamily="34" charset="0"/>
                          <a:cs typeface="Arial" panose="020B0604020202020204" pitchFamily="34" charset="0"/>
                        </a:rPr>
                        <a:t>1.48</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2.68</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369845">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Saulkrasti</a:t>
                      </a: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Saulkrastu </a:t>
                      </a:r>
                      <a:r>
                        <a:rPr lang="lv-LV" sz="1800" b="0" i="0" u="none" strike="noStrike" dirty="0" err="1">
                          <a:solidFill>
                            <a:srgbClr val="000000"/>
                          </a:solidFill>
                          <a:effectLst/>
                          <a:latin typeface="Arial" panose="020B0604020202020204" pitchFamily="34" charset="0"/>
                          <a:cs typeface="Arial" panose="020B0604020202020204" pitchFamily="34" charset="0"/>
                        </a:rPr>
                        <a:t>komunālserviss</a:t>
                      </a:r>
                      <a:r>
                        <a:rPr lang="lv-LV" sz="1800" b="0" i="0" u="none" strike="noStrike" dirty="0">
                          <a:solidFill>
                            <a:srgbClr val="000000"/>
                          </a:solidFill>
                          <a:effectLst/>
                          <a:latin typeface="Arial" panose="020B0604020202020204" pitchFamily="34" charset="0"/>
                          <a:cs typeface="Arial" panose="020B0604020202020204" pitchFamily="34" charset="0"/>
                        </a:rPr>
                        <a:t> SIA</a:t>
                      </a:r>
                    </a:p>
                  </a:txBody>
                  <a:tcPr marL="9525" marR="9525" marT="9525" marB="0" anchor="b"/>
                </a:tc>
                <a:tc>
                  <a:txBody>
                    <a:bodyPr/>
                    <a:lstStyle/>
                    <a:p>
                      <a:pPr algn="r" fontAlgn="b"/>
                      <a:r>
                        <a:rPr lang="lv-LV" sz="1800" b="0" i="0" u="none" strike="noStrike">
                          <a:solidFill>
                            <a:srgbClr val="000000"/>
                          </a:solidFill>
                          <a:effectLst/>
                          <a:latin typeface="Arial" panose="020B0604020202020204" pitchFamily="34" charset="0"/>
                          <a:cs typeface="Arial" panose="020B0604020202020204" pitchFamily="34" charset="0"/>
                        </a:rPr>
                        <a:t>1.04</a:t>
                      </a:r>
                    </a:p>
                  </a:txBody>
                  <a:tcPr marL="9525" marR="9525" marT="9525" marB="0" anchor="b"/>
                </a:tc>
                <a:tc>
                  <a:txBody>
                    <a:bodyPr/>
                    <a:lstStyle/>
                    <a:p>
                      <a:pPr algn="r" fontAlgn="b"/>
                      <a:r>
                        <a:rPr lang="lv-LV" sz="1800" b="0" i="0" u="none" strike="noStrike">
                          <a:solidFill>
                            <a:srgbClr val="000000"/>
                          </a:solidFill>
                          <a:effectLst/>
                          <a:latin typeface="Arial" panose="020B0604020202020204" pitchFamily="34" charset="0"/>
                          <a:cs typeface="Arial" panose="020B0604020202020204" pitchFamily="34" charset="0"/>
                        </a:rPr>
                        <a:t>1.69</a:t>
                      </a:r>
                    </a:p>
                  </a:txBody>
                  <a:tcPr marL="9525" marR="9525" marT="9525" marB="0" anchor="b"/>
                </a:tc>
                <a:tc>
                  <a:txBody>
                    <a:bodyPr/>
                    <a:lstStyle/>
                    <a:p>
                      <a:pPr algn="ctr" fontAlgn="b"/>
                      <a:r>
                        <a:rPr lang="lv-LV" sz="1800" b="0" i="0" u="none" strike="noStrike" dirty="0">
                          <a:solidFill>
                            <a:srgbClr val="000000"/>
                          </a:solidFill>
                          <a:effectLst/>
                          <a:latin typeface="Arial" panose="020B0604020202020204" pitchFamily="34" charset="0"/>
                          <a:cs typeface="Arial" panose="020B0604020202020204" pitchFamily="34" charset="0"/>
                        </a:rPr>
                        <a:t>2.73</a:t>
                      </a:r>
                    </a:p>
                  </a:txBody>
                  <a:tcPr marL="9525" marR="9525" marT="9525"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3</a:t>
                      </a: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Jūrmala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Jūrmalas ūdens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0.9</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1.71</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2.61</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54238">
                <a:tc>
                  <a:txBody>
                    <a:bodyPr/>
                    <a:lstStyle/>
                    <a:p>
                      <a:pPr algn="l" fontAlgn="b"/>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Alūksne</a:t>
                      </a:r>
                    </a:p>
                  </a:txBody>
                  <a:tcPr marL="9525" marR="9525" marT="9525" marB="0" anchor="b"/>
                </a:tc>
                <a:tc>
                  <a:txBody>
                    <a:bodyPr/>
                    <a:lstStyle/>
                    <a:p>
                      <a:pPr algn="l" fontAlgn="b"/>
                      <a:r>
                        <a:rPr lang="lv-LV" sz="1800" b="0" i="0" u="none" strike="noStrike">
                          <a:solidFill>
                            <a:srgbClr val="000000"/>
                          </a:solidFill>
                          <a:effectLst/>
                          <a:latin typeface="Arial" panose="020B0604020202020204" pitchFamily="34" charset="0"/>
                          <a:cs typeface="Arial" panose="020B0604020202020204" pitchFamily="34" charset="0"/>
                        </a:rPr>
                        <a:t>Rūpe SIA</a:t>
                      </a:r>
                    </a:p>
                  </a:txBody>
                  <a:tcPr marL="9525" marR="9525" marT="9525" marB="0" anchor="b"/>
                </a:tc>
                <a:tc>
                  <a:txBody>
                    <a:bodyPr/>
                    <a:lstStyle/>
                    <a:p>
                      <a:pPr algn="r" fontAlgn="b"/>
                      <a:r>
                        <a:rPr lang="lv-LV" sz="1800" b="0" i="0" u="none" strike="noStrike" dirty="0">
                          <a:solidFill>
                            <a:srgbClr val="000000"/>
                          </a:solidFill>
                          <a:effectLst/>
                          <a:latin typeface="Arial" panose="020B0604020202020204" pitchFamily="34" charset="0"/>
                          <a:cs typeface="Arial" panose="020B0604020202020204" pitchFamily="34" charset="0"/>
                        </a:rPr>
                        <a:t>1.07</a:t>
                      </a:r>
                    </a:p>
                  </a:txBody>
                  <a:tcPr marL="9525" marR="9525" marT="9525" marB="0" anchor="b"/>
                </a:tc>
                <a:tc>
                  <a:txBody>
                    <a:bodyPr/>
                    <a:lstStyle/>
                    <a:p>
                      <a:pPr algn="r" fontAlgn="b"/>
                      <a:r>
                        <a:rPr lang="lv-LV" sz="1800" b="0" i="0" u="none" strike="noStrike" dirty="0">
                          <a:solidFill>
                            <a:srgbClr val="000000"/>
                          </a:solidFill>
                          <a:effectLst/>
                          <a:latin typeface="Arial" panose="020B0604020202020204" pitchFamily="34" charset="0"/>
                          <a:cs typeface="Arial" panose="020B0604020202020204" pitchFamily="34" charset="0"/>
                        </a:rPr>
                        <a:t>1.42</a:t>
                      </a:r>
                    </a:p>
                  </a:txBody>
                  <a:tcPr marL="9525" marR="9525" marT="9525" marB="0" anchor="b"/>
                </a:tc>
                <a:tc>
                  <a:txBody>
                    <a:bodyPr/>
                    <a:lstStyle/>
                    <a:p>
                      <a:pPr algn="ctr" fontAlgn="b"/>
                      <a:r>
                        <a:rPr lang="lv-LV" sz="1800" b="0" i="0" u="none" strike="noStrike" dirty="0">
                          <a:solidFill>
                            <a:srgbClr val="000000"/>
                          </a:solidFill>
                          <a:effectLst/>
                          <a:latin typeface="Arial" panose="020B0604020202020204" pitchFamily="34" charset="0"/>
                          <a:cs typeface="Arial" panose="020B0604020202020204" pitchFamily="34" charset="0"/>
                        </a:rPr>
                        <a:t>2.49</a:t>
                      </a:r>
                    </a:p>
                  </a:txBody>
                  <a:tcPr marL="9525" marR="9525" marT="9525" marB="0" anchor="b"/>
                </a:tc>
              </a:tr>
              <a:tr h="254238">
                <a:tc>
                  <a:txBody>
                    <a:bodyPr/>
                    <a:lstStyle/>
                    <a:p>
                      <a:pPr algn="l" fontAlgn="b"/>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i="0" u="none" strike="noStrike">
                          <a:solidFill>
                            <a:srgbClr val="000000"/>
                          </a:solidFill>
                          <a:effectLst/>
                          <a:latin typeface="Arial" panose="020B0604020202020204" pitchFamily="34" charset="0"/>
                          <a:cs typeface="Arial" panose="020B0604020202020204" pitchFamily="34" charset="0"/>
                        </a:rPr>
                        <a:t>Gulbene</a:t>
                      </a:r>
                    </a:p>
                  </a:txBody>
                  <a:tcPr marL="9525" marR="9525" marT="9525" marB="0" anchor="b"/>
                </a:tc>
                <a:tc>
                  <a:txBody>
                    <a:bodyPr/>
                    <a:lstStyle/>
                    <a:p>
                      <a:pPr algn="l" fontAlgn="b"/>
                      <a:r>
                        <a:rPr lang="lv-LV" sz="1800" b="0" i="0" u="none" strike="noStrike">
                          <a:solidFill>
                            <a:srgbClr val="000000"/>
                          </a:solidFill>
                          <a:effectLst/>
                          <a:latin typeface="Arial" panose="020B0604020202020204" pitchFamily="34" charset="0"/>
                          <a:cs typeface="Arial" panose="020B0604020202020204" pitchFamily="34" charset="0"/>
                        </a:rPr>
                        <a:t>Alba SIA</a:t>
                      </a:r>
                    </a:p>
                  </a:txBody>
                  <a:tcPr marL="9525" marR="9525" marT="9525" marB="0" anchor="b"/>
                </a:tc>
                <a:tc>
                  <a:txBody>
                    <a:bodyPr/>
                    <a:lstStyle/>
                    <a:p>
                      <a:pPr algn="r" fontAlgn="b"/>
                      <a:r>
                        <a:rPr lang="lv-LV" sz="1800" b="0" i="0" u="none" strike="noStrike">
                          <a:solidFill>
                            <a:srgbClr val="000000"/>
                          </a:solidFill>
                          <a:effectLst/>
                          <a:latin typeface="Arial" panose="020B0604020202020204" pitchFamily="34" charset="0"/>
                          <a:cs typeface="Arial" panose="020B0604020202020204" pitchFamily="34" charset="0"/>
                        </a:rPr>
                        <a:t>1.04</a:t>
                      </a:r>
                    </a:p>
                  </a:txBody>
                  <a:tcPr marL="9525" marR="9525" marT="9525" marB="0" anchor="b"/>
                </a:tc>
                <a:tc>
                  <a:txBody>
                    <a:bodyPr/>
                    <a:lstStyle/>
                    <a:p>
                      <a:pPr algn="r" fontAlgn="b"/>
                      <a:r>
                        <a:rPr lang="lv-LV" sz="1800" b="0" i="0" u="none" strike="noStrike">
                          <a:solidFill>
                            <a:srgbClr val="000000"/>
                          </a:solidFill>
                          <a:effectLst/>
                          <a:latin typeface="Arial" panose="020B0604020202020204" pitchFamily="34" charset="0"/>
                          <a:cs typeface="Arial" panose="020B0604020202020204" pitchFamily="34" charset="0"/>
                        </a:rPr>
                        <a:t>1.31</a:t>
                      </a:r>
                    </a:p>
                  </a:txBody>
                  <a:tcPr marL="9525" marR="9525" marT="9525" marB="0" anchor="b"/>
                </a:tc>
                <a:tc>
                  <a:txBody>
                    <a:bodyPr/>
                    <a:lstStyle/>
                    <a:p>
                      <a:pPr algn="ctr" fontAlgn="b"/>
                      <a:r>
                        <a:rPr lang="lv-LV" sz="1800" b="0" i="0" u="none" strike="noStrike" dirty="0">
                          <a:solidFill>
                            <a:srgbClr val="000000"/>
                          </a:solidFill>
                          <a:effectLst/>
                          <a:latin typeface="Arial" panose="020B0604020202020204" pitchFamily="34" charset="0"/>
                          <a:cs typeface="Arial" panose="020B0604020202020204" pitchFamily="34" charset="0"/>
                        </a:rPr>
                        <a:t>2.35</a:t>
                      </a:r>
                    </a:p>
                  </a:txBody>
                  <a:tcPr marL="9525" marR="9525" marT="9525"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4</a:t>
                      </a:r>
                    </a:p>
                  </a:txBody>
                  <a:tcPr marL="9525" marR="9525" marT="9525" marB="0" anchor="b"/>
                </a:tc>
                <a:tc>
                  <a:txBody>
                    <a:bodyPr/>
                    <a:lstStyle/>
                    <a:p>
                      <a:pPr algn="ctr" fontAlgn="b"/>
                      <a:r>
                        <a:rPr lang="lv-LV" sz="1400" u="none" strike="noStrike" dirty="0">
                          <a:effectLst/>
                          <a:latin typeface="Arial" panose="020B0604020202020204" pitchFamily="34" charset="0"/>
                          <a:cs typeface="Arial" panose="020B0604020202020204" pitchFamily="34" charset="0"/>
                        </a:rPr>
                        <a:t>Ilūkste</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400" u="none" strike="noStrike" dirty="0">
                          <a:effectLst/>
                          <a:latin typeface="Arial" panose="020B0604020202020204" pitchFamily="34" charset="0"/>
                          <a:cs typeface="Arial" panose="020B0604020202020204" pitchFamily="34" charset="0"/>
                        </a:rPr>
                        <a:t>Ornaments SIA</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400" u="none" strike="noStrike" dirty="0">
                          <a:effectLst/>
                          <a:latin typeface="Arial" panose="020B0604020202020204" pitchFamily="34" charset="0"/>
                          <a:cs typeface="Arial" panose="020B0604020202020204" pitchFamily="34" charset="0"/>
                        </a:rPr>
                        <a:t>0.96</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400" u="none" strike="noStrike" dirty="0">
                          <a:effectLst/>
                          <a:latin typeface="Arial" panose="020B0604020202020204" pitchFamily="34" charset="0"/>
                          <a:cs typeface="Arial" panose="020B0604020202020204" pitchFamily="34" charset="0"/>
                        </a:rPr>
                        <a:t>1.45</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400" u="none" strike="noStrike" dirty="0">
                          <a:effectLst/>
                          <a:latin typeface="Arial" panose="020B0604020202020204" pitchFamily="34" charset="0"/>
                          <a:cs typeface="Arial" panose="020B0604020202020204" pitchFamily="34" charset="0"/>
                        </a:rPr>
                        <a:t>2.41</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5</a:t>
                      </a:r>
                    </a:p>
                  </a:txBody>
                  <a:tcPr marL="9525" marR="9525" marT="9525" marB="0" anchor="b"/>
                </a:tc>
                <a:tc>
                  <a:txBody>
                    <a:bodyPr/>
                    <a:lstStyle/>
                    <a:p>
                      <a:pPr algn="ctr" fontAlgn="b"/>
                      <a:r>
                        <a:rPr lang="lv-LV" sz="1400" u="none" strike="noStrike" dirty="0">
                          <a:effectLst/>
                          <a:latin typeface="Arial" panose="020B0604020202020204" pitchFamily="34" charset="0"/>
                          <a:cs typeface="Arial" panose="020B0604020202020204" pitchFamily="34" charset="0"/>
                        </a:rPr>
                        <a:t>Naujene</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400" u="none" strike="noStrike" dirty="0">
                          <a:effectLst/>
                          <a:latin typeface="Arial" panose="020B0604020202020204" pitchFamily="34" charset="0"/>
                          <a:cs typeface="Arial" panose="020B0604020202020204" pitchFamily="34" charset="0"/>
                        </a:rPr>
                        <a:t>Naujenes </a:t>
                      </a:r>
                      <a:r>
                        <a:rPr lang="lv-LV" sz="1400" u="none" strike="noStrike" dirty="0" smtClean="0">
                          <a:effectLst/>
                          <a:latin typeface="Arial" panose="020B0604020202020204" pitchFamily="34" charset="0"/>
                          <a:cs typeface="Arial" panose="020B0604020202020204" pitchFamily="34" charset="0"/>
                        </a:rPr>
                        <a:t>pakalpojumu </a:t>
                      </a:r>
                      <a:r>
                        <a:rPr lang="lv-LV" sz="1400" u="none" strike="noStrike" dirty="0">
                          <a:effectLst/>
                          <a:latin typeface="Arial" panose="020B0604020202020204" pitchFamily="34" charset="0"/>
                          <a:cs typeface="Arial" panose="020B0604020202020204" pitchFamily="34" charset="0"/>
                        </a:rPr>
                        <a:t>serviss SIA</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400" u="none" strike="noStrike" dirty="0">
                          <a:effectLst/>
                          <a:latin typeface="Arial" panose="020B0604020202020204" pitchFamily="34" charset="0"/>
                          <a:cs typeface="Arial" panose="020B0604020202020204" pitchFamily="34" charset="0"/>
                        </a:rPr>
                        <a:t>0.92</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400" u="none" strike="noStrike" dirty="0">
                          <a:effectLst/>
                          <a:latin typeface="Arial" panose="020B0604020202020204" pitchFamily="34" charset="0"/>
                          <a:cs typeface="Arial" panose="020B0604020202020204" pitchFamily="34" charset="0"/>
                        </a:rPr>
                        <a:t>1.42</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400" u="none" strike="noStrike" dirty="0">
                          <a:effectLst/>
                          <a:latin typeface="Arial" panose="020B0604020202020204" pitchFamily="34" charset="0"/>
                          <a:cs typeface="Arial" panose="020B0604020202020204" pitchFamily="34" charset="0"/>
                        </a:rPr>
                        <a:t>2.34</a:t>
                      </a:r>
                      <a:endParaRPr lang="lv-LV" sz="14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6</a:t>
                      </a: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Jēkabpils</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Jēkabpils ūdens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a:effectLst/>
                          <a:latin typeface="Arial" panose="020B0604020202020204" pitchFamily="34" charset="0"/>
                          <a:cs typeface="Arial" panose="020B0604020202020204" pitchFamily="34" charset="0"/>
                        </a:rPr>
                        <a:t>0.88</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a:effectLst/>
                          <a:latin typeface="Arial" panose="020B0604020202020204" pitchFamily="34" charset="0"/>
                          <a:cs typeface="Arial" panose="020B0604020202020204" pitchFamily="34" charset="0"/>
                        </a:rPr>
                        <a:t>1.24</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2.12</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8970">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7</a:t>
                      </a: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Preiļi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Preiļu saimnieks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a:effectLst/>
                          <a:latin typeface="Arial" panose="020B0604020202020204" pitchFamily="34" charset="0"/>
                          <a:cs typeface="Arial" panose="020B0604020202020204" pitchFamily="34" charset="0"/>
                        </a:rPr>
                        <a:t>0.89</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a:effectLst/>
                          <a:latin typeface="Arial" panose="020B0604020202020204" pitchFamily="34" charset="0"/>
                          <a:cs typeface="Arial" panose="020B0604020202020204" pitchFamily="34" charset="0"/>
                        </a:rPr>
                        <a:t>1.15</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2.04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8</a:t>
                      </a: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Talsi</a:t>
                      </a:r>
                    </a:p>
                  </a:txBody>
                  <a:tcPr marL="9525" marR="9525" marT="9525" marB="0" anchor="b"/>
                </a:tc>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Talsu ūdens SIA</a:t>
                      </a:r>
                    </a:p>
                  </a:txBody>
                  <a:tcPr marL="9525" marR="9525" marT="9525" marB="0" anchor="b"/>
                </a:tc>
                <a:tc>
                  <a:txBody>
                    <a:bodyPr/>
                    <a:lstStyle/>
                    <a:p>
                      <a:pPr algn="r" fontAlgn="b"/>
                      <a:r>
                        <a:rPr lang="lv-LV" sz="1800" b="0" i="0" u="none" strike="noStrike" dirty="0">
                          <a:solidFill>
                            <a:srgbClr val="000000"/>
                          </a:solidFill>
                          <a:effectLst/>
                          <a:latin typeface="Arial" panose="020B0604020202020204" pitchFamily="34" charset="0"/>
                          <a:cs typeface="Arial" panose="020B0604020202020204" pitchFamily="34" charset="0"/>
                        </a:rPr>
                        <a:t>0.93</a:t>
                      </a:r>
                    </a:p>
                  </a:txBody>
                  <a:tcPr marL="9525" marR="9525" marT="9525" marB="0" anchor="b"/>
                </a:tc>
                <a:tc>
                  <a:txBody>
                    <a:bodyPr/>
                    <a:lstStyle/>
                    <a:p>
                      <a:pPr algn="r" fontAlgn="b"/>
                      <a:r>
                        <a:rPr lang="lv-LV" sz="1800" b="0" i="0" u="none" strike="noStrike" dirty="0">
                          <a:solidFill>
                            <a:srgbClr val="000000"/>
                          </a:solidFill>
                          <a:effectLst/>
                          <a:latin typeface="Arial" panose="020B0604020202020204" pitchFamily="34" charset="0"/>
                          <a:cs typeface="Arial" panose="020B0604020202020204" pitchFamily="34" charset="0"/>
                        </a:rPr>
                        <a:t>1.17</a:t>
                      </a:r>
                    </a:p>
                  </a:txBody>
                  <a:tcPr marL="9525" marR="9525" marT="9525" marB="0" anchor="b"/>
                </a:tc>
                <a:tc>
                  <a:txBody>
                    <a:bodyPr/>
                    <a:lstStyle/>
                    <a:p>
                      <a:pPr algn="ctr" fontAlgn="b"/>
                      <a:r>
                        <a:rPr lang="lv-LV" sz="1800" b="0" i="0" u="none" strike="noStrike" dirty="0">
                          <a:solidFill>
                            <a:srgbClr val="000000"/>
                          </a:solidFill>
                          <a:effectLst/>
                          <a:latin typeface="Arial" panose="020B0604020202020204" pitchFamily="34" charset="0"/>
                          <a:cs typeface="Arial" panose="020B0604020202020204" pitchFamily="34" charset="0"/>
                        </a:rPr>
                        <a:t>2.10</a:t>
                      </a:r>
                    </a:p>
                  </a:txBody>
                  <a:tcPr marL="9525" marR="9525" marT="9525"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9</a:t>
                      </a:r>
                    </a:p>
                  </a:txBody>
                  <a:tcPr marL="9525" marR="9525" marT="9525" marB="0" anchor="b"/>
                </a:tc>
                <a:tc>
                  <a:txBody>
                    <a:bodyPr/>
                    <a:lstStyle/>
                    <a:p>
                      <a:pPr algn="l" fontAlgn="b"/>
                      <a:r>
                        <a:rPr lang="lv-LV" sz="1800" b="0" i="0" u="none" strike="noStrike">
                          <a:solidFill>
                            <a:srgbClr val="000000"/>
                          </a:solidFill>
                          <a:effectLst/>
                          <a:latin typeface="Arial" panose="020B0604020202020204" pitchFamily="34" charset="0"/>
                          <a:cs typeface="Arial" panose="020B0604020202020204" pitchFamily="34" charset="0"/>
                        </a:rPr>
                        <a:t>Sigulda</a:t>
                      </a:r>
                    </a:p>
                  </a:txBody>
                  <a:tcPr marL="9525" marR="9525" marT="9525" marB="0" anchor="b"/>
                </a:tc>
                <a:tc>
                  <a:txBody>
                    <a:bodyPr/>
                    <a:lstStyle/>
                    <a:p>
                      <a:pPr algn="l" fontAlgn="b"/>
                      <a:r>
                        <a:rPr lang="lv-LV" sz="1800" b="0" i="0" u="none" strike="noStrike" dirty="0" err="1" smtClean="0">
                          <a:solidFill>
                            <a:srgbClr val="000000"/>
                          </a:solidFill>
                          <a:effectLst/>
                          <a:latin typeface="Arial" panose="020B0604020202020204" pitchFamily="34" charset="0"/>
                          <a:cs typeface="Arial" panose="020B0604020202020204" pitchFamily="34" charset="0"/>
                        </a:rPr>
                        <a:t>Saltavots</a:t>
                      </a:r>
                      <a:r>
                        <a:rPr lang="lv-LV" sz="1800" b="0" i="0" u="none" strike="noStrike" dirty="0" smtClean="0">
                          <a:solidFill>
                            <a:srgbClr val="000000"/>
                          </a:solidFill>
                          <a:effectLst/>
                          <a:latin typeface="Arial" panose="020B0604020202020204" pitchFamily="34" charset="0"/>
                          <a:cs typeface="Arial" panose="020B0604020202020204" pitchFamily="34" charset="0"/>
                        </a:rPr>
                        <a:t> </a:t>
                      </a:r>
                      <a:r>
                        <a:rPr lang="lv-LV" sz="1800" b="0" i="0" u="none" strike="noStrike" dirty="0">
                          <a:solidFill>
                            <a:srgbClr val="000000"/>
                          </a:solidFill>
                          <a:effectLst/>
                          <a:latin typeface="Arial" panose="020B0604020202020204" pitchFamily="34" charset="0"/>
                          <a:cs typeface="Arial" panose="020B0604020202020204" pitchFamily="34" charset="0"/>
                        </a:rPr>
                        <a:t>SIA</a:t>
                      </a:r>
                    </a:p>
                  </a:txBody>
                  <a:tcPr marL="9525" marR="9525" marT="9525" marB="0" anchor="b"/>
                </a:tc>
                <a:tc>
                  <a:txBody>
                    <a:bodyPr/>
                    <a:lstStyle/>
                    <a:p>
                      <a:pPr algn="r" fontAlgn="b"/>
                      <a:r>
                        <a:rPr lang="lv-LV" sz="1800" b="0" i="0" u="none" strike="noStrike">
                          <a:solidFill>
                            <a:srgbClr val="000000"/>
                          </a:solidFill>
                          <a:effectLst/>
                          <a:latin typeface="Arial" panose="020B0604020202020204" pitchFamily="34" charset="0"/>
                          <a:cs typeface="Arial" panose="020B0604020202020204" pitchFamily="34" charset="0"/>
                        </a:rPr>
                        <a:t>0.95</a:t>
                      </a:r>
                    </a:p>
                  </a:txBody>
                  <a:tcPr marL="9525" marR="9525" marT="9525" marB="0" anchor="b"/>
                </a:tc>
                <a:tc>
                  <a:txBody>
                    <a:bodyPr/>
                    <a:lstStyle/>
                    <a:p>
                      <a:pPr algn="r" fontAlgn="b"/>
                      <a:r>
                        <a:rPr lang="lv-LV" sz="1800" b="0" i="0" u="none" strike="noStrike">
                          <a:solidFill>
                            <a:srgbClr val="000000"/>
                          </a:solidFill>
                          <a:effectLst/>
                          <a:latin typeface="Arial" panose="020B0604020202020204" pitchFamily="34" charset="0"/>
                          <a:cs typeface="Arial" panose="020B0604020202020204" pitchFamily="34" charset="0"/>
                        </a:rPr>
                        <a:t>1.10</a:t>
                      </a:r>
                    </a:p>
                  </a:txBody>
                  <a:tcPr marL="9525" marR="9525" marT="9525" marB="0" anchor="b"/>
                </a:tc>
                <a:tc>
                  <a:txBody>
                    <a:bodyPr/>
                    <a:lstStyle/>
                    <a:p>
                      <a:pPr algn="ctr" fontAlgn="b"/>
                      <a:r>
                        <a:rPr lang="lv-LV" sz="1800" b="0" i="0" u="none" strike="noStrike" dirty="0">
                          <a:solidFill>
                            <a:srgbClr val="000000"/>
                          </a:solidFill>
                          <a:effectLst/>
                          <a:latin typeface="Arial" panose="020B0604020202020204" pitchFamily="34" charset="0"/>
                          <a:cs typeface="Arial" panose="020B0604020202020204" pitchFamily="34" charset="0"/>
                        </a:rPr>
                        <a:t>2.05</a:t>
                      </a:r>
                    </a:p>
                  </a:txBody>
                  <a:tcPr marL="9525" marR="9525" marT="9525"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10</a:t>
                      </a: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Valmiera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Valmieras ūdens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0.91</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1.05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1.96</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11</a:t>
                      </a: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Līvāni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Līvānu </a:t>
                      </a:r>
                      <a:r>
                        <a:rPr lang="lv-LV" sz="1800" u="none" strike="noStrike" dirty="0" smtClean="0">
                          <a:effectLst/>
                          <a:latin typeface="Arial" panose="020B0604020202020204" pitchFamily="34" charset="0"/>
                          <a:cs typeface="Arial" panose="020B0604020202020204" pitchFamily="34" charset="0"/>
                        </a:rPr>
                        <a:t>DZKSU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0.69</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a:effectLst/>
                          <a:latin typeface="Arial" panose="020B0604020202020204" pitchFamily="34" charset="0"/>
                          <a:cs typeface="Arial" panose="020B0604020202020204" pitchFamily="34" charset="0"/>
                        </a:rPr>
                        <a:t>1.21</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1.90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12</a:t>
                      </a: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Rēzekne</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Rēzeknes ūdens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0.58</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1.02</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1.60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293411">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13</a:t>
                      </a: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Rīga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Rīgas ūdens</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0.85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0.74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1.59</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335267">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14</a:t>
                      </a: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Liepāja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Liepājas ūdens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0.62</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u="none" strike="noStrike" dirty="0">
                          <a:effectLst/>
                          <a:latin typeface="Arial" panose="020B0604020202020204" pitchFamily="34" charset="0"/>
                          <a:cs typeface="Arial" panose="020B0604020202020204" pitchFamily="34" charset="0"/>
                        </a:rPr>
                        <a:t>0.91</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1.53</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r h="350905">
                <a:tc>
                  <a:txBody>
                    <a:bodyPr/>
                    <a:lstStyle/>
                    <a:p>
                      <a:pPr algn="l" fontAlgn="b"/>
                      <a:r>
                        <a:rPr lang="lv-LV" sz="1800" b="0" i="0" u="none" strike="noStrike" dirty="0">
                          <a:solidFill>
                            <a:srgbClr val="000000"/>
                          </a:solidFill>
                          <a:effectLst/>
                          <a:latin typeface="Arial" panose="020B0604020202020204" pitchFamily="34" charset="0"/>
                          <a:cs typeface="Arial" panose="020B0604020202020204" pitchFamily="34" charset="0"/>
                        </a:rPr>
                        <a:t>15</a:t>
                      </a:r>
                    </a:p>
                  </a:txBody>
                  <a:tcPr marL="9525" marR="9525" marT="9525" marB="0" anchor="b"/>
                </a:tc>
                <a:tc>
                  <a:txBody>
                    <a:bodyPr/>
                    <a:lstStyle/>
                    <a:p>
                      <a:pPr algn="l" fontAlgn="b"/>
                      <a:r>
                        <a:rPr lang="lv-LV" sz="1800" b="1" u="none" strike="noStrike" dirty="0">
                          <a:effectLst/>
                          <a:latin typeface="Arial" panose="020B0604020202020204" pitchFamily="34" charset="0"/>
                          <a:cs typeface="Arial" panose="020B0604020202020204" pitchFamily="34" charset="0"/>
                        </a:rPr>
                        <a:t>Daugavpils</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l" fontAlgn="b"/>
                      <a:r>
                        <a:rPr lang="lv-LV" sz="1800" b="1" u="none" strike="noStrike" dirty="0">
                          <a:effectLst/>
                          <a:latin typeface="Arial" panose="020B0604020202020204" pitchFamily="34" charset="0"/>
                          <a:cs typeface="Arial" panose="020B0604020202020204" pitchFamily="34" charset="0"/>
                        </a:rPr>
                        <a:t>Daugavpils ūdens SIA</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b="1" u="none" strike="noStrike" dirty="0">
                          <a:effectLst/>
                          <a:latin typeface="Arial" panose="020B0604020202020204" pitchFamily="34" charset="0"/>
                          <a:cs typeface="Arial" panose="020B0604020202020204" pitchFamily="34" charset="0"/>
                        </a:rPr>
                        <a:t>0.72</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r" fontAlgn="b"/>
                      <a:r>
                        <a:rPr lang="lv-LV" sz="1800" b="1" u="none" strike="noStrike" dirty="0">
                          <a:effectLst/>
                          <a:latin typeface="Arial" panose="020B0604020202020204" pitchFamily="34" charset="0"/>
                          <a:cs typeface="Arial" panose="020B0604020202020204" pitchFamily="34" charset="0"/>
                        </a:rPr>
                        <a:t>0.74</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c>
                  <a:txBody>
                    <a:bodyPr/>
                    <a:lstStyle/>
                    <a:p>
                      <a:pPr algn="ctr" fontAlgn="b"/>
                      <a:r>
                        <a:rPr lang="lv-LV" sz="1800" b="1" u="none" strike="noStrike" dirty="0">
                          <a:effectLst/>
                          <a:latin typeface="Arial" panose="020B0604020202020204" pitchFamily="34" charset="0"/>
                          <a:cs typeface="Arial" panose="020B0604020202020204" pitchFamily="34" charset="0"/>
                        </a:rPr>
                        <a:t>1.46</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8588" marR="8588" marT="8588" marB="0" anchor="b"/>
                </a:tc>
              </a:tr>
            </a:tbl>
          </a:graphicData>
        </a:graphic>
      </p:graphicFrame>
    </p:spTree>
    <p:extLst>
      <p:ext uri="{BB962C8B-B14F-4D97-AF65-F5344CB8AC3E}">
        <p14:creationId xmlns:p14="http://schemas.microsoft.com/office/powerpoint/2010/main" val="620108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97709"/>
            <a:ext cx="9905998" cy="852616"/>
          </a:xfrm>
        </p:spPr>
        <p:txBody>
          <a:bodyPr/>
          <a:lstStyle/>
          <a:p>
            <a:r>
              <a:rPr lang="lv-LV" dirty="0"/>
              <a:t>Atkritumu </a:t>
            </a:r>
            <a:r>
              <a:rPr lang="lv-LV" dirty="0" smtClean="0"/>
              <a:t>apglabāšana POLIGONĀ</a:t>
            </a:r>
            <a:endParaRPr lang="lv-LV"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5592238"/>
              </p:ext>
            </p:extLst>
          </p:nvPr>
        </p:nvGraphicFramePr>
        <p:xfrm>
          <a:off x="593126" y="1050324"/>
          <a:ext cx="11292692" cy="5443287"/>
        </p:xfrm>
        <a:graphic>
          <a:graphicData uri="http://schemas.openxmlformats.org/drawingml/2006/table">
            <a:tbl>
              <a:tblPr>
                <a:tableStyleId>{5C22544A-7EE6-4342-B048-85BDC9FD1C3A}</a:tableStyleId>
              </a:tblPr>
              <a:tblGrid>
                <a:gridCol w="1037325"/>
                <a:gridCol w="3484766"/>
                <a:gridCol w="4133095"/>
                <a:gridCol w="1292225"/>
                <a:gridCol w="1345281"/>
              </a:tblGrid>
              <a:tr h="354142">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u="none" strike="noStrike" dirty="0">
                          <a:effectLst/>
                          <a:latin typeface="Arial" panose="020B0604020202020204" pitchFamily="34" charset="0"/>
                          <a:cs typeface="Arial" panose="020B0604020202020204" pitchFamily="34" charset="0"/>
                        </a:rPr>
                        <a:t> </a:t>
                      </a:r>
                      <a:r>
                        <a:rPr lang="lv-LV" sz="1800" b="0" u="none" strike="noStrike" dirty="0" smtClean="0">
                          <a:effectLst/>
                          <a:latin typeface="Arial" panose="020B0604020202020204" pitchFamily="34" charset="0"/>
                          <a:cs typeface="Arial" panose="020B0604020202020204" pitchFamily="34" charset="0"/>
                        </a:rPr>
                        <a:t>EUR/t                 ar </a:t>
                      </a:r>
                      <a:r>
                        <a:rPr lang="lv-LV" sz="1800" b="0" u="none" strike="noStrike" dirty="0">
                          <a:effectLst/>
                          <a:latin typeface="Arial" panose="020B0604020202020204" pitchFamily="34" charset="0"/>
                          <a:cs typeface="Arial" panose="020B0604020202020204" pitchFamily="34" charset="0"/>
                        </a:rPr>
                        <a:t>DRN</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0" u="none" strike="noStrike" dirty="0">
                          <a:effectLst/>
                          <a:latin typeface="Arial" panose="020B0604020202020204" pitchFamily="34" charset="0"/>
                          <a:cs typeface="Arial" panose="020B0604020202020204" pitchFamily="34" charset="0"/>
                        </a:rPr>
                        <a:t> </a:t>
                      </a:r>
                      <a:r>
                        <a:rPr lang="lv-LV" sz="1800" b="0" u="none" strike="noStrike" dirty="0" smtClean="0">
                          <a:effectLst/>
                          <a:latin typeface="Arial" panose="020B0604020202020204" pitchFamily="34" charset="0"/>
                          <a:cs typeface="Arial" panose="020B0604020202020204" pitchFamily="34" charset="0"/>
                        </a:rPr>
                        <a:t>EUR/t</a:t>
                      </a:r>
                      <a:r>
                        <a:rPr lang="lv-LV" sz="1800" b="0" u="none" strike="noStrike" baseline="0" dirty="0" smtClean="0">
                          <a:effectLst/>
                          <a:latin typeface="Arial" panose="020B0604020202020204" pitchFamily="34" charset="0"/>
                          <a:cs typeface="Arial" panose="020B0604020202020204" pitchFamily="34" charset="0"/>
                        </a:rPr>
                        <a:t>                </a:t>
                      </a:r>
                      <a:r>
                        <a:rPr lang="lv-LV" sz="1800" b="0" u="none" strike="noStrike" dirty="0" smtClean="0">
                          <a:effectLst/>
                          <a:latin typeface="Arial" panose="020B0604020202020204" pitchFamily="34" charset="0"/>
                          <a:cs typeface="Arial" panose="020B0604020202020204" pitchFamily="34" charset="0"/>
                        </a:rPr>
                        <a:t>bez </a:t>
                      </a:r>
                      <a:r>
                        <a:rPr lang="lv-LV" sz="1800" b="0" u="none" strike="noStrike" dirty="0">
                          <a:effectLst/>
                          <a:latin typeface="Arial" panose="020B0604020202020204" pitchFamily="34" charset="0"/>
                          <a:cs typeface="Arial" panose="020B0604020202020204" pitchFamily="34" charset="0"/>
                        </a:rPr>
                        <a:t>DRN</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1</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Gulbene, </a:t>
                      </a:r>
                      <a:r>
                        <a:rPr lang="lv-LV" sz="1800" u="none" strike="noStrike" dirty="0">
                          <a:effectLst/>
                          <a:latin typeface="Arial" panose="020B0604020202020204" pitchFamily="34" charset="0"/>
                          <a:cs typeface="Arial" panose="020B0604020202020204" pitchFamily="34" charset="0"/>
                        </a:rPr>
                        <a:t>poligons "Kaudzītes"</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AP Kaudzītes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a:effectLst/>
                          <a:latin typeface="Arial" panose="020B0604020202020204" pitchFamily="34" charset="0"/>
                          <a:cs typeface="Arial" panose="020B0604020202020204" pitchFamily="34" charset="0"/>
                        </a:rPr>
                        <a:t>55.52</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lv-LV"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2</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Rēzekne,</a:t>
                      </a:r>
                      <a:r>
                        <a:rPr lang="lv-LV" sz="1800" u="none" strike="noStrike" baseline="0" dirty="0" smtClean="0">
                          <a:effectLst/>
                          <a:latin typeface="Arial" panose="020B0604020202020204" pitchFamily="34" charset="0"/>
                          <a:cs typeface="Arial" panose="020B0604020202020204" pitchFamily="34" charset="0"/>
                        </a:rPr>
                        <a:t> </a:t>
                      </a:r>
                      <a:r>
                        <a:rPr lang="lv-LV" sz="1800" u="none" strike="noStrike" dirty="0" smtClean="0">
                          <a:effectLst/>
                          <a:latin typeface="Arial" panose="020B0604020202020204" pitchFamily="34" charset="0"/>
                          <a:cs typeface="Arial" panose="020B0604020202020204" pitchFamily="34" charset="0"/>
                        </a:rPr>
                        <a:t>poligons </a:t>
                      </a:r>
                      <a:r>
                        <a:rPr lang="lv-LV" sz="1800" u="none" strike="noStrike" dirty="0">
                          <a:effectLst/>
                          <a:latin typeface="Arial" panose="020B0604020202020204" pitchFamily="34" charset="0"/>
                          <a:cs typeface="Arial" panose="020B0604020202020204" pitchFamily="34" charset="0"/>
                        </a:rPr>
                        <a:t>"</a:t>
                      </a:r>
                      <a:r>
                        <a:rPr lang="lv-LV" sz="1800" u="none" strike="noStrike" dirty="0" err="1">
                          <a:effectLst/>
                          <a:latin typeface="Arial" panose="020B0604020202020204" pitchFamily="34" charset="0"/>
                          <a:cs typeface="Arial" panose="020B0604020202020204" pitchFamily="34" charset="0"/>
                        </a:rPr>
                        <a:t>Križevņiki</a:t>
                      </a:r>
                      <a:r>
                        <a:rPr lang="lv-LV" sz="1800" u="none" strike="noStrike" dirty="0">
                          <a:effectLst/>
                          <a:latin typeface="Arial" panose="020B0604020202020204" pitchFamily="34" charset="0"/>
                          <a:cs typeface="Arial" panose="020B0604020202020204" pitchFamily="34" charset="0"/>
                        </a:rPr>
                        <a:t>"</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ALAAS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50.26</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3</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Valmiera, </a:t>
                      </a:r>
                      <a:r>
                        <a:rPr lang="lv-LV" sz="1800" u="none" strike="noStrike" dirty="0">
                          <a:effectLst/>
                          <a:latin typeface="Arial" panose="020B0604020202020204" pitchFamily="34" charset="0"/>
                          <a:cs typeface="Arial" panose="020B0604020202020204" pitchFamily="34" charset="0"/>
                        </a:rPr>
                        <a:t>poligons "Daibe"</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ZAAO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48.55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Grobiņa, </a:t>
                      </a:r>
                      <a:r>
                        <a:rPr lang="lv-LV" sz="1800" u="none" strike="noStrike" dirty="0">
                          <a:effectLst/>
                          <a:latin typeface="Arial" panose="020B0604020202020204" pitchFamily="34" charset="0"/>
                          <a:cs typeface="Arial" panose="020B0604020202020204" pitchFamily="34" charset="0"/>
                        </a:rPr>
                        <a:t>poligons "Ķīvītes"</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Liepājas RAS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a:effectLst/>
                          <a:latin typeface="Arial" panose="020B0604020202020204" pitchFamily="34" charset="0"/>
                          <a:cs typeface="Arial" panose="020B0604020202020204" pitchFamily="34" charset="0"/>
                        </a:rPr>
                        <a:t>49.25</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91935">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Ventspils, </a:t>
                      </a:r>
                      <a:r>
                        <a:rPr lang="lv-LV" sz="1800" u="none" strike="noStrike" dirty="0">
                          <a:effectLst/>
                          <a:latin typeface="Arial" panose="020B0604020202020204" pitchFamily="34" charset="0"/>
                          <a:cs typeface="Arial" panose="020B0604020202020204" pitchFamily="34" charset="0"/>
                        </a:rPr>
                        <a:t>poligons "</a:t>
                      </a:r>
                      <a:r>
                        <a:rPr lang="lv-LV" sz="1800" u="none" strike="noStrike" dirty="0" err="1">
                          <a:effectLst/>
                          <a:latin typeface="Arial" panose="020B0604020202020204" pitchFamily="34" charset="0"/>
                          <a:cs typeface="Arial" panose="020B0604020202020204" pitchFamily="34" charset="0"/>
                        </a:rPr>
                        <a:t>Pentuļi</a:t>
                      </a:r>
                      <a:r>
                        <a:rPr lang="lv-LV" sz="1800" u="none" strike="noStrike" dirty="0">
                          <a:effectLst/>
                          <a:latin typeface="Arial" panose="020B0604020202020204" pitchFamily="34" charset="0"/>
                          <a:cs typeface="Arial" panose="020B0604020202020204" pitchFamily="34" charset="0"/>
                        </a:rPr>
                        <a:t>"</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Ventspils labiekārtošnas kombināts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a:effectLst/>
                          <a:latin typeface="Arial" panose="020B0604020202020204" pitchFamily="34" charset="0"/>
                          <a:cs typeface="Arial" panose="020B0604020202020204" pitchFamily="34" charset="0"/>
                        </a:rPr>
                        <a:t>42.75</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424805">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6</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Aizkraukle, </a:t>
                      </a:r>
                      <a:r>
                        <a:rPr lang="lv-LV" sz="1800" u="none" strike="noStrike" dirty="0">
                          <a:effectLst/>
                          <a:latin typeface="Arial" panose="020B0604020202020204" pitchFamily="34" charset="0"/>
                          <a:cs typeface="Arial" panose="020B0604020202020204" pitchFamily="34" charset="0"/>
                        </a:rPr>
                        <a:t>poligons: "Dziļā </a:t>
                      </a:r>
                      <a:r>
                        <a:rPr lang="lv-LV" sz="1800" u="none" strike="noStrike" dirty="0" err="1">
                          <a:effectLst/>
                          <a:latin typeface="Arial" panose="020B0604020202020204" pitchFamily="34" charset="0"/>
                          <a:cs typeface="Arial" panose="020B0604020202020204" pitchFamily="34" charset="0"/>
                        </a:rPr>
                        <a:t>vāda</a:t>
                      </a:r>
                      <a:r>
                        <a:rPr lang="lv-LV" sz="1800" u="none" strike="noStrike" dirty="0">
                          <a:effectLst/>
                          <a:latin typeface="Arial" panose="020B0604020202020204" pitchFamily="34" charset="0"/>
                          <a:cs typeface="Arial" panose="020B0604020202020204" pitchFamily="34" charset="0"/>
                        </a:rPr>
                        <a:t>"</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Vidusdaugavas SPAAO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a:effectLst/>
                          <a:latin typeface="Arial" panose="020B0604020202020204" pitchFamily="34" charset="0"/>
                          <a:cs typeface="Arial" panose="020B0604020202020204" pitchFamily="34" charset="0"/>
                        </a:rPr>
                        <a:t> </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32.16</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7</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Jelgava, </a:t>
                      </a:r>
                      <a:r>
                        <a:rPr lang="lv-LV" sz="1800" u="none" strike="noStrike" dirty="0">
                          <a:effectLst/>
                          <a:latin typeface="Arial" panose="020B0604020202020204" pitchFamily="34" charset="0"/>
                          <a:cs typeface="Arial" panose="020B0604020202020204" pitchFamily="34" charset="0"/>
                        </a:rPr>
                        <a:t>poligons "Brakšķi"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Jelgavas komunālie pakalpojumi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a:effectLst/>
                          <a:latin typeface="Arial" panose="020B0604020202020204" pitchFamily="34" charset="0"/>
                          <a:cs typeface="Arial" panose="020B0604020202020204" pitchFamily="34" charset="0"/>
                        </a:rPr>
                        <a:t> </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30.90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8</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Tukums, </a:t>
                      </a:r>
                      <a:r>
                        <a:rPr lang="lv-LV" sz="1800" u="none" strike="noStrike" dirty="0">
                          <a:effectLst/>
                          <a:latin typeface="Arial" panose="020B0604020202020204" pitchFamily="34" charset="0"/>
                          <a:cs typeface="Arial" panose="020B0604020202020204" pitchFamily="34" charset="0"/>
                        </a:rPr>
                        <a:t>poligons "Janvāri"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AAS Piejūra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28.44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9</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Bauska, </a:t>
                      </a:r>
                      <a:r>
                        <a:rPr lang="lv-LV" sz="1800" u="none" strike="noStrike" dirty="0">
                          <a:effectLst/>
                          <a:latin typeface="Arial" panose="020B0604020202020204" pitchFamily="34" charset="0"/>
                          <a:cs typeface="Arial" panose="020B0604020202020204" pitchFamily="34" charset="0"/>
                        </a:rPr>
                        <a:t>poligons "Grantiņi"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Vises serviss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a:effectLst/>
                          <a:latin typeface="Arial" panose="020B0604020202020204" pitchFamily="34" charset="0"/>
                          <a:cs typeface="Arial" panose="020B0604020202020204" pitchFamily="34" charset="0"/>
                        </a:rPr>
                        <a:t> </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22.47</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4142">
                <a:tc>
                  <a:txBody>
                    <a:bodyPr/>
                    <a:lstStyle/>
                    <a:p>
                      <a:pPr algn="l" fontAlgn="b"/>
                      <a:r>
                        <a:rPr lang="lv-LV" sz="1800" b="0" i="0" u="none" strike="noStrike" dirty="0" smtClean="0">
                          <a:solidFill>
                            <a:srgbClr val="000000"/>
                          </a:solidFill>
                          <a:effectLst/>
                          <a:latin typeface="Arial" panose="020B0604020202020204" pitchFamily="34" charset="0"/>
                          <a:cs typeface="Arial" panose="020B0604020202020204" pitchFamily="34" charset="0"/>
                        </a:rPr>
                        <a:t>10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Rīga,  </a:t>
                      </a:r>
                      <a:r>
                        <a:rPr lang="lv-LV" sz="1800" u="none" strike="noStrike" dirty="0">
                          <a:effectLst/>
                          <a:latin typeface="Arial" panose="020B0604020202020204" pitchFamily="34" charset="0"/>
                          <a:cs typeface="Arial" panose="020B0604020202020204" pitchFamily="34" charset="0"/>
                        </a:rPr>
                        <a:t>poligons "Getliņi"</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Getliņi EKO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a:effectLst/>
                          <a:latin typeface="Arial" panose="020B0604020202020204" pitchFamily="34" charset="0"/>
                          <a:cs typeface="Arial" panose="020B0604020202020204" pitchFamily="34" charset="0"/>
                        </a:rPr>
                        <a:t> </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28.32</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517973">
                <a:tc>
                  <a:txBody>
                    <a:bodyPr/>
                    <a:lstStyle/>
                    <a:p>
                      <a:pPr algn="l" fontAlgn="b"/>
                      <a:r>
                        <a:rPr lang="lv-LV" sz="1800" b="1" i="0" u="none" strike="noStrike" dirty="0" smtClean="0">
                          <a:solidFill>
                            <a:srgbClr val="000000"/>
                          </a:solidFill>
                          <a:effectLst/>
                          <a:latin typeface="Arial" panose="020B0604020202020204" pitchFamily="34" charset="0"/>
                          <a:cs typeface="Arial" panose="020B0604020202020204" pitchFamily="34" charset="0"/>
                        </a:rPr>
                        <a:t>11</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1" u="none" strike="noStrike" dirty="0" smtClean="0">
                          <a:effectLst/>
                          <a:latin typeface="Arial" panose="020B0604020202020204" pitchFamily="34" charset="0"/>
                          <a:cs typeface="Arial" panose="020B0604020202020204" pitchFamily="34" charset="0"/>
                        </a:rPr>
                        <a:t>Daugavpils,  poligons</a:t>
                      </a:r>
                      <a:r>
                        <a:rPr lang="lv-LV" sz="1800" b="1" u="none" strike="noStrike" baseline="0" dirty="0" smtClean="0">
                          <a:effectLst/>
                          <a:latin typeface="Arial" panose="020B0604020202020204" pitchFamily="34" charset="0"/>
                          <a:cs typeface="Arial" panose="020B0604020202020204" pitchFamily="34" charset="0"/>
                        </a:rPr>
                        <a:t> </a:t>
                      </a:r>
                      <a:r>
                        <a:rPr lang="lv-LV" sz="1800" b="1" u="none" strike="noStrike" dirty="0" smtClean="0">
                          <a:effectLst/>
                          <a:latin typeface="Arial" panose="020B0604020202020204" pitchFamily="34" charset="0"/>
                          <a:cs typeface="Arial" panose="020B0604020202020204" pitchFamily="34" charset="0"/>
                        </a:rPr>
                        <a:t>"Cinīši</a:t>
                      </a:r>
                      <a:r>
                        <a:rPr lang="lv-LV" sz="1800" b="1" u="none" strike="noStrike" dirty="0">
                          <a:effectLst/>
                          <a:latin typeface="Arial" panose="020B0604020202020204" pitchFamily="34" charset="0"/>
                          <a:cs typeface="Arial" panose="020B0604020202020204" pitchFamily="34" charset="0"/>
                        </a:rPr>
                        <a:t>"</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1" u="none" strike="noStrike">
                          <a:effectLst/>
                          <a:latin typeface="Arial" panose="020B0604020202020204" pitchFamily="34" charset="0"/>
                          <a:cs typeface="Arial" panose="020B0604020202020204" pitchFamily="34" charset="0"/>
                        </a:rPr>
                        <a:t>AADSO SIA</a:t>
                      </a:r>
                      <a:endParaRPr lang="lv-LV"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200" b="0" u="none" strike="noStrike" dirty="0" smtClean="0">
                          <a:effectLst/>
                          <a:latin typeface="Arial" panose="020B0604020202020204" pitchFamily="34" charset="0"/>
                          <a:cs typeface="Arial" panose="020B0604020202020204" pitchFamily="34" charset="0"/>
                        </a:rPr>
                        <a:t>no </a:t>
                      </a:r>
                      <a:r>
                        <a:rPr lang="lv-LV" sz="1400" b="0" u="none" strike="noStrike" dirty="0" smtClean="0">
                          <a:effectLst/>
                          <a:latin typeface="Arial" panose="020B0604020202020204" pitchFamily="34" charset="0"/>
                          <a:cs typeface="Arial" panose="020B0604020202020204" pitchFamily="34" charset="0"/>
                        </a:rPr>
                        <a:t>01.01.2019</a:t>
                      </a:r>
                      <a:r>
                        <a:rPr lang="lv-LV" sz="1400" b="1" u="none" strike="noStrike" dirty="0" smtClean="0">
                          <a:effectLst/>
                          <a:latin typeface="Arial" panose="020B0604020202020204" pitchFamily="34" charset="0"/>
                          <a:cs typeface="Arial" panose="020B0604020202020204" pitchFamily="34" charset="0"/>
                        </a:rPr>
                        <a:t>.  </a:t>
                      </a:r>
                      <a:r>
                        <a:rPr lang="lv-LV" sz="1800" b="0" u="none" strike="noStrike" dirty="0" smtClean="0">
                          <a:effectLst/>
                          <a:latin typeface="Arial" panose="020B0604020202020204" pitchFamily="34" charset="0"/>
                          <a:cs typeface="Arial" panose="020B0604020202020204" pitchFamily="34" charset="0"/>
                        </a:rPr>
                        <a:t>45.43</a:t>
                      </a:r>
                      <a:r>
                        <a:rPr lang="lv-LV" sz="1800" b="1" u="none" strike="noStrike" dirty="0">
                          <a:effectLst/>
                          <a:latin typeface="Arial" panose="020B0604020202020204" pitchFamily="34" charset="0"/>
                          <a:cs typeface="Arial" panose="020B0604020202020204" pitchFamily="34" charset="0"/>
                        </a:rPr>
                        <a:t> </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b="1" u="none" strike="noStrike" dirty="0" smtClean="0">
                          <a:effectLst/>
                          <a:latin typeface="Arial" panose="020B0604020202020204" pitchFamily="34" charset="0"/>
                          <a:cs typeface="Arial" panose="020B0604020202020204" pitchFamily="34" charset="0"/>
                        </a:rPr>
                        <a:t>20.28 </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717273">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gridSpan="2">
                  <a:txBody>
                    <a:bodyPr/>
                    <a:lstStyle/>
                    <a:p>
                      <a:pPr algn="l" fontAlgn="b"/>
                      <a:r>
                        <a:rPr lang="fr-FR" sz="1800" u="none" strike="noStrike" dirty="0">
                          <a:effectLst/>
                          <a:latin typeface="Arial" panose="020B0604020202020204" pitchFamily="34" charset="0"/>
                          <a:cs typeface="Arial" panose="020B0604020202020204" pitchFamily="34" charset="0"/>
                        </a:rPr>
                        <a:t>DRN, </a:t>
                      </a:r>
                      <a:r>
                        <a:rPr lang="fr-FR" sz="1800" u="none" strike="noStrike" dirty="0" smtClean="0">
                          <a:effectLst/>
                          <a:latin typeface="Arial" panose="020B0604020202020204" pitchFamily="34" charset="0"/>
                          <a:cs typeface="Arial" panose="020B0604020202020204" pitchFamily="34" charset="0"/>
                        </a:rPr>
                        <a:t>EUR/t: </a:t>
                      </a:r>
                      <a:r>
                        <a:rPr lang="fr-FR" sz="1800" u="none" strike="noStrike" dirty="0">
                          <a:effectLst/>
                          <a:latin typeface="Arial" panose="020B0604020202020204" pitchFamily="34" charset="0"/>
                          <a:cs typeface="Arial" panose="020B0604020202020204" pitchFamily="34" charset="0"/>
                        </a:rPr>
                        <a:t>2018.g. - 35 EUR; 2019.g. - 43 EUR; 2020.g.- 60.81 EUR.</a:t>
                      </a:r>
                      <a:endParaRPr lang="fr-FR"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hMerge="1">
                  <a:txBody>
                    <a:bodyPr/>
                    <a:lstStyle/>
                    <a:p>
                      <a:endParaRPr lang="lv-LV"/>
                    </a:p>
                  </a:txBody>
                  <a:tcPr/>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2396748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48282"/>
            <a:ext cx="9905998" cy="741404"/>
          </a:xfrm>
        </p:spPr>
        <p:txBody>
          <a:bodyPr/>
          <a:lstStyle/>
          <a:p>
            <a:r>
              <a:rPr lang="lv-LV" dirty="0" smtClean="0"/>
              <a:t>SADZĪVES ATKRITUMU APSAIMNIEKOŠANA</a:t>
            </a:r>
            <a:endParaRPr lang="lv-LV" dirty="0"/>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2396195178"/>
              </p:ext>
            </p:extLst>
          </p:nvPr>
        </p:nvGraphicFramePr>
        <p:xfrm>
          <a:off x="210065" y="716694"/>
          <a:ext cx="10873946" cy="5992394"/>
        </p:xfrm>
        <a:graphic>
          <a:graphicData uri="http://schemas.openxmlformats.org/drawingml/2006/table">
            <a:tbl>
              <a:tblPr>
                <a:tableStyleId>{5C22544A-7EE6-4342-B048-85BDC9FD1C3A}</a:tableStyleId>
              </a:tblPr>
              <a:tblGrid>
                <a:gridCol w="492353"/>
                <a:gridCol w="4362361"/>
                <a:gridCol w="3795016"/>
                <a:gridCol w="2224216"/>
              </a:tblGrid>
              <a:tr h="336122">
                <a:tc>
                  <a:txBody>
                    <a:bodyPr/>
                    <a:lstStyle/>
                    <a:p>
                      <a:pPr algn="l" fontAlgn="b"/>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ctr" fontAlgn="b"/>
                      <a:r>
                        <a:rPr lang="lv-LV" sz="1300" u="none" strike="noStrike" dirty="0" err="1">
                          <a:effectLst/>
                          <a:latin typeface="Arial" panose="020B0604020202020204" pitchFamily="34" charset="0"/>
                          <a:cs typeface="Arial" panose="020B0604020202020204" pitchFamily="34" charset="0"/>
                        </a:rPr>
                        <a:t>Apsaimniekotājs</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SA apsaimniekošanas maksa (bez PVN)</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dirty="0">
                          <a:effectLst/>
                          <a:latin typeface="Arial" panose="020B0604020202020204" pitchFamily="34" charset="0"/>
                          <a:cs typeface="Arial" panose="020B0604020202020204" pitchFamily="34" charset="0"/>
                        </a:rPr>
                        <a:t>1</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Gulbenes poligons "Kaudzītes"</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Gulbene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Pilsētvides serviss SIA</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11.89</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Alūksne</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Pilsētvides serviss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12.21</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2</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Rēzeknes poligons "Križevņiki"</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Rēzekne</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ALAAS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13.78</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3</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Valmieras poligons "Daibe"</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Valmiera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ZAAO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11.90</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Cēsis</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ZAAO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11.97</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210149">
                <a:tc>
                  <a:txBody>
                    <a:bodyPr/>
                    <a:lstStyle/>
                    <a:p>
                      <a:pPr algn="l" fontAlgn="b"/>
                      <a:r>
                        <a:rPr lang="lv-LV" sz="1300" u="none" strike="noStrike">
                          <a:effectLst/>
                          <a:latin typeface="Arial" panose="020B0604020202020204" pitchFamily="34" charset="0"/>
                          <a:cs typeface="Arial" panose="020B0604020202020204" pitchFamily="34" charset="0"/>
                        </a:rPr>
                        <a:t>4</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Grobiņas poligons "Ķīvītes"</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Liepāja, Grobiņa, Pāvilosta, Aizpute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EKO Kurzeme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13.80</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5</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Ventspils poligons "Pentuļi"</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Ventspils</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Ventspils labiekārtošnas kombināts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10.85</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6</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Aizkraukles  poligons: "Dziļā vāda"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Jēkabpils</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Vidusdaugavas SPAAO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16.43</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7</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Jelgavas poligons "Brakšķi"</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Jelgava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Jelgavas komunālie pakalpojumi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17.10</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dirty="0">
                          <a:effectLst/>
                          <a:latin typeface="Arial" panose="020B0604020202020204" pitchFamily="34" charset="0"/>
                          <a:cs typeface="Arial" panose="020B0604020202020204" pitchFamily="34" charset="0"/>
                        </a:rPr>
                        <a:t>8</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Tukuma poligons "Janvāri"</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Tukums, Talsi, Kandava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AAS Piejūra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9.78</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9</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Bauska poligons "Grantiņi"</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Bauskas novads</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Vides serviss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15.81</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10</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Rīgas  poligons "Getliņi"</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Rīga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CREB PS (cenu diapazons)</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10.80 ; 10.90;  11.00.</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278565">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Sigulda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Jumis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12.15</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r>
                        <a:rPr lang="lv-LV" sz="1300" u="none" strike="noStrike">
                          <a:effectLst/>
                          <a:latin typeface="Arial" panose="020B0604020202020204" pitchFamily="34" charset="0"/>
                          <a:cs typeface="Arial" panose="020B0604020202020204" pitchFamily="34" charset="0"/>
                        </a:rPr>
                        <a:t>11</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Daugavpils  poligons:"Cinīši"</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a:effectLst/>
                          <a:latin typeface="Arial" panose="020B0604020202020204" pitchFamily="34" charset="0"/>
                          <a:cs typeface="Arial" panose="020B0604020202020204" pitchFamily="34" charset="0"/>
                        </a:rPr>
                        <a:t> </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r>
                        <a:rPr lang="lv-LV" sz="1300" u="none" strike="noStrike" dirty="0">
                          <a:effectLst/>
                          <a:latin typeface="Arial" panose="020B0604020202020204" pitchFamily="34" charset="0"/>
                          <a:cs typeface="Arial" panose="020B0604020202020204" pitchFamily="34" charset="0"/>
                        </a:rPr>
                        <a:t> </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Ilūkstes novads</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a:effectLst/>
                          <a:latin typeface="Arial" panose="020B0604020202020204" pitchFamily="34" charset="0"/>
                          <a:cs typeface="Arial" panose="020B0604020202020204" pitchFamily="34" charset="0"/>
                        </a:rPr>
                        <a:t>AADSO SIA</a:t>
                      </a:r>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u="none" strike="noStrike" dirty="0">
                          <a:effectLst/>
                          <a:latin typeface="Arial" panose="020B0604020202020204" pitchFamily="34" charset="0"/>
                          <a:cs typeface="Arial" panose="020B0604020202020204" pitchFamily="34" charset="0"/>
                        </a:rPr>
                        <a:t>12.94</a:t>
                      </a:r>
                      <a:endParaRPr lang="lv-LV" sz="1300" b="0"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b="1" u="none" strike="noStrike" dirty="0">
                          <a:effectLst/>
                          <a:latin typeface="Arial" panose="020B0604020202020204" pitchFamily="34" charset="0"/>
                          <a:cs typeface="Arial" panose="020B0604020202020204" pitchFamily="34" charset="0"/>
                        </a:rPr>
                        <a:t>Daugavpils</a:t>
                      </a:r>
                      <a:endParaRPr lang="lv-LV" sz="1300" b="1"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b="1" u="none" strike="noStrike" dirty="0">
                          <a:effectLst/>
                          <a:latin typeface="Arial" panose="020B0604020202020204" pitchFamily="34" charset="0"/>
                          <a:cs typeface="Arial" panose="020B0604020202020204" pitchFamily="34" charset="0"/>
                        </a:rPr>
                        <a:t>AADSO SIA</a:t>
                      </a:r>
                      <a:endParaRPr lang="lv-LV" sz="1300" b="1"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r" fontAlgn="b"/>
                      <a:r>
                        <a:rPr lang="lv-LV" sz="1300" b="1" u="none" strike="noStrike" dirty="0">
                          <a:effectLst/>
                          <a:latin typeface="Arial" panose="020B0604020202020204" pitchFamily="34" charset="0"/>
                          <a:cs typeface="Arial" panose="020B0604020202020204" pitchFamily="34" charset="0"/>
                        </a:rPr>
                        <a:t>7.58</a:t>
                      </a:r>
                      <a:endParaRPr lang="lv-LV" sz="1300" b="1"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r h="185704">
                <a:tc>
                  <a:txBody>
                    <a:bodyPr/>
                    <a:lstStyle/>
                    <a:p>
                      <a:pPr algn="l" fontAlgn="b"/>
                      <a:endParaRPr lang="lv-LV" sz="1300" b="0"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endParaRPr lang="lv-LV" sz="1300" b="1"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endParaRPr lang="lv-LV" sz="1300" b="1" i="0" u="none" strike="noStrike">
                        <a:solidFill>
                          <a:srgbClr val="000000"/>
                        </a:solidFill>
                        <a:effectLst/>
                        <a:latin typeface="Arial" panose="020B0604020202020204" pitchFamily="34" charset="0"/>
                        <a:cs typeface="Arial" panose="020B0604020202020204" pitchFamily="34" charset="0"/>
                      </a:endParaRPr>
                    </a:p>
                  </a:txBody>
                  <a:tcPr marL="5940" marR="5940" marT="5940" marB="0" anchor="b"/>
                </a:tc>
                <a:tc>
                  <a:txBody>
                    <a:bodyPr/>
                    <a:lstStyle/>
                    <a:p>
                      <a:pPr algn="l" fontAlgn="b"/>
                      <a:endParaRPr lang="lv-LV" sz="1300" b="1" i="0" u="none" strike="noStrike" dirty="0">
                        <a:solidFill>
                          <a:srgbClr val="000000"/>
                        </a:solidFill>
                        <a:effectLst/>
                        <a:latin typeface="Arial" panose="020B0604020202020204" pitchFamily="34" charset="0"/>
                        <a:cs typeface="Arial" panose="020B0604020202020204" pitchFamily="34" charset="0"/>
                      </a:endParaRPr>
                    </a:p>
                  </a:txBody>
                  <a:tcPr marL="5940" marR="5940" marT="5940" marB="0" anchor="b"/>
                </a:tc>
              </a:tr>
            </a:tbl>
          </a:graphicData>
        </a:graphic>
      </p:graphicFrame>
    </p:spTree>
    <p:extLst>
      <p:ext uri="{BB962C8B-B14F-4D97-AF65-F5344CB8AC3E}">
        <p14:creationId xmlns:p14="http://schemas.microsoft.com/office/powerpoint/2010/main" val="858071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47136"/>
            <a:ext cx="9905998" cy="1013254"/>
          </a:xfrm>
        </p:spPr>
        <p:txBody>
          <a:bodyPr/>
          <a:lstStyle/>
          <a:p>
            <a:r>
              <a:rPr lang="lv-LV" dirty="0"/>
              <a:t>SABIEDRISKAIS TRANSPOTRS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9987903"/>
              </p:ext>
            </p:extLst>
          </p:nvPr>
        </p:nvGraphicFramePr>
        <p:xfrm>
          <a:off x="778477" y="1025610"/>
          <a:ext cx="10997513" cy="5053493"/>
        </p:xfrm>
        <a:graphic>
          <a:graphicData uri="http://schemas.openxmlformats.org/drawingml/2006/table">
            <a:tbl>
              <a:tblPr>
                <a:tableStyleId>{5C22544A-7EE6-4342-B048-85BDC9FD1C3A}</a:tableStyleId>
              </a:tblPr>
              <a:tblGrid>
                <a:gridCol w="506331"/>
                <a:gridCol w="1384251"/>
                <a:gridCol w="3583460"/>
                <a:gridCol w="1223319"/>
                <a:gridCol w="1371600"/>
                <a:gridCol w="1680519"/>
                <a:gridCol w="1248033"/>
              </a:tblGrid>
              <a:tr h="662535">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autobuss, EUR</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smtClean="0">
                          <a:effectLst/>
                          <a:latin typeface="Arial" panose="020B0604020202020204" pitchFamily="34" charset="0"/>
                          <a:cs typeface="Arial" panose="020B0604020202020204" pitchFamily="34" charset="0"/>
                        </a:rPr>
                        <a:t>tramvajs, EUR</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pie </a:t>
                      </a:r>
                      <a:r>
                        <a:rPr lang="lv-LV" sz="1800" u="none" strike="noStrike" dirty="0" smtClean="0">
                          <a:effectLst/>
                          <a:latin typeface="Arial" panose="020B0604020202020204" pitchFamily="34" charset="0"/>
                          <a:cs typeface="Arial" panose="020B0604020202020204" pitchFamily="34" charset="0"/>
                        </a:rPr>
                        <a:t>vadītāja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411244">
                <a:tc>
                  <a:txBody>
                    <a:bodyPr/>
                    <a:lstStyle/>
                    <a:p>
                      <a:pPr algn="ctr" fontAlgn="b"/>
                      <a:r>
                        <a:rPr lang="lv-LV" sz="1800" u="none" strike="noStrike" dirty="0">
                          <a:effectLst/>
                          <a:latin typeface="Arial" panose="020B0604020202020204" pitchFamily="34" charset="0"/>
                          <a:cs typeface="Arial" panose="020B0604020202020204" pitchFamily="34" charset="0"/>
                        </a:rPr>
                        <a:t>1</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Jelgava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Jelgavas autobusu parks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1.50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e-karte</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endParaRPr lang="lv-LV"/>
                    </a:p>
                  </a:txBody>
                  <a:tcPr marL="9525" marR="9525" marT="9525" marB="0" anchor="b"/>
                </a:tc>
              </a:tr>
              <a:tr h="411244">
                <a:tc>
                  <a:txBody>
                    <a:bodyPr/>
                    <a:lstStyle/>
                    <a:p>
                      <a:pPr algn="ctr" fontAlgn="b"/>
                      <a:r>
                        <a:rPr lang="lv-LV" sz="1800" u="none" strike="noStrike" dirty="0">
                          <a:effectLst/>
                          <a:latin typeface="Arial" panose="020B0604020202020204" pitchFamily="34" charset="0"/>
                          <a:cs typeface="Arial" panose="020B0604020202020204" pitchFamily="34" charset="0"/>
                        </a:rPr>
                        <a:t>2</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Rīga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Rīgas satiksme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1.15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1.15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e-talons</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2.00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411244">
                <a:tc>
                  <a:txBody>
                    <a:bodyPr/>
                    <a:lstStyle/>
                    <a:p>
                      <a:pPr algn="ctr" fontAlgn="b"/>
                      <a:r>
                        <a:rPr lang="lv-LV" sz="1800" u="none" strike="noStrike" dirty="0">
                          <a:effectLst/>
                          <a:latin typeface="Arial" panose="020B0604020202020204" pitchFamily="34" charset="0"/>
                          <a:cs typeface="Arial" panose="020B0604020202020204" pitchFamily="34" charset="0"/>
                        </a:rPr>
                        <a:t>3</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Ventspils</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Ventspils reiss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0.60 - 1.95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gridSpan="2">
                  <a:txBody>
                    <a:bodyPr/>
                    <a:lstStyle/>
                    <a:p>
                      <a:pPr algn="l" fontAlgn="b"/>
                      <a:r>
                        <a:rPr lang="lv-LV" sz="1800" u="none" strike="noStrike" dirty="0">
                          <a:effectLst/>
                          <a:latin typeface="Arial" panose="020B0604020202020204" pitchFamily="34" charset="0"/>
                          <a:cs typeface="Arial" panose="020B0604020202020204" pitchFamily="34" charset="0"/>
                        </a:rPr>
                        <a:t>diferencēta maksa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hMerge="1">
                  <a:txBody>
                    <a:bodyPr/>
                    <a:lstStyle/>
                    <a:p>
                      <a:endParaRPr lang="lv-LV"/>
                    </a:p>
                  </a:txBody>
                  <a:tcPr/>
                </a:tc>
              </a:tr>
              <a:tr h="744350">
                <a:tc>
                  <a:txBody>
                    <a:bodyPr/>
                    <a:lstStyle/>
                    <a:p>
                      <a:pPr algn="ctr" fontAlgn="b"/>
                      <a:r>
                        <a:rPr lang="lv-LV" sz="1800" u="none" strike="noStrike" dirty="0">
                          <a:effectLst/>
                          <a:latin typeface="Arial" panose="020B0604020202020204" pitchFamily="34" charset="0"/>
                          <a:cs typeface="Arial" panose="020B0604020202020204" pitchFamily="34" charset="0"/>
                        </a:rPr>
                        <a:t>4</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Liepāja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Liepājas sabiedriskais transports, aģentūra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0.70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0.70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0.80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411244">
                <a:tc>
                  <a:txBody>
                    <a:bodyPr/>
                    <a:lstStyle/>
                    <a:p>
                      <a:pPr algn="ctr" fontAlgn="b"/>
                      <a:r>
                        <a:rPr lang="lv-LV" sz="1800" u="none" strike="noStrike" dirty="0">
                          <a:effectLst/>
                          <a:latin typeface="Arial" panose="020B0604020202020204" pitchFamily="34" charset="0"/>
                          <a:cs typeface="Arial" panose="020B0604020202020204" pitchFamily="34" charset="0"/>
                        </a:rPr>
                        <a:t>5</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Valmiera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VTU Valmiera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0.60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smtClean="0">
                          <a:effectLst/>
                          <a:latin typeface="Arial" panose="020B0604020202020204" pitchFamily="34" charset="0"/>
                          <a:cs typeface="Arial" panose="020B0604020202020204" pitchFamily="34" charset="0"/>
                        </a:rPr>
                        <a:t>0.60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432745">
                <a:tc>
                  <a:txBody>
                    <a:bodyPr/>
                    <a:lstStyle/>
                    <a:p>
                      <a:pPr algn="ctr" fontAlgn="b"/>
                      <a:r>
                        <a:rPr lang="lv-LV" sz="1800" u="none" strike="noStrike" dirty="0">
                          <a:effectLst/>
                          <a:latin typeface="Arial" panose="020B0604020202020204" pitchFamily="34" charset="0"/>
                          <a:cs typeface="Arial" panose="020B0604020202020204" pitchFamily="34" charset="0"/>
                        </a:rPr>
                        <a:t>6</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Jūrmala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Jūrmalas autobusu parks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0.50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a:endParaRPr lang="lv-LV" dirty="0"/>
                    </a:p>
                  </a:txBody>
                  <a:tcPr marL="9525" marR="9525" marT="9525" marB="0" anchor="b"/>
                </a:tc>
              </a:tr>
              <a:tr h="335155">
                <a:tc>
                  <a:txBody>
                    <a:bodyPr/>
                    <a:lstStyle/>
                    <a:p>
                      <a:pPr algn="ctr" fontAlgn="b"/>
                      <a:r>
                        <a:rPr lang="lv-LV" sz="1800" u="none" strike="noStrike" dirty="0">
                          <a:effectLst/>
                          <a:latin typeface="Arial" panose="020B0604020202020204" pitchFamily="34" charset="0"/>
                          <a:cs typeface="Arial" panose="020B0604020202020204" pitchFamily="34" charset="0"/>
                        </a:rPr>
                        <a:t>7</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Jēkabpils</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Jēkabpils autobusu parks SIA</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0.50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a:endParaRPr lang="lv-LV" dirty="0"/>
                    </a:p>
                  </a:txBody>
                  <a:tcPr marL="9525" marR="9525" marT="9525" marB="0" anchor="b"/>
                </a:tc>
              </a:tr>
              <a:tr h="411244">
                <a:tc>
                  <a:txBody>
                    <a:bodyPr/>
                    <a:lstStyle/>
                    <a:p>
                      <a:pPr algn="ctr" fontAlgn="b"/>
                      <a:r>
                        <a:rPr lang="lv-LV" sz="1800" u="none" strike="noStrike" dirty="0">
                          <a:effectLst/>
                          <a:latin typeface="Arial" panose="020B0604020202020204" pitchFamily="34" charset="0"/>
                          <a:cs typeface="Arial" panose="020B0604020202020204" pitchFamily="34" charset="0"/>
                        </a:rPr>
                        <a:t>8</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Talsi</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Talsu autotransports AS</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0.50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a:endParaRPr lang="lv-LV" dirty="0"/>
                    </a:p>
                  </a:txBody>
                  <a:tcPr marL="9525" marR="9525" marT="9525" marB="0" anchor="b"/>
                </a:tc>
              </a:tr>
              <a:tr h="411244">
                <a:tc>
                  <a:txBody>
                    <a:bodyPr/>
                    <a:lstStyle/>
                    <a:p>
                      <a:pPr algn="ctr" fontAlgn="b"/>
                      <a:r>
                        <a:rPr lang="lv-LV" sz="1800" u="none" strike="noStrike" dirty="0">
                          <a:effectLst/>
                          <a:latin typeface="Arial" panose="020B0604020202020204" pitchFamily="34" charset="0"/>
                          <a:cs typeface="Arial" panose="020B0604020202020204" pitchFamily="34" charset="0"/>
                        </a:rPr>
                        <a:t>9</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1" u="none" strike="noStrike" dirty="0">
                          <a:effectLst/>
                          <a:latin typeface="Arial" panose="020B0604020202020204" pitchFamily="34" charset="0"/>
                          <a:cs typeface="Arial" panose="020B0604020202020204" pitchFamily="34" charset="0"/>
                        </a:rPr>
                        <a:t>Daugavpils </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b="1" u="none" strike="noStrike" dirty="0">
                          <a:effectLst/>
                          <a:latin typeface="Arial" panose="020B0604020202020204" pitchFamily="34" charset="0"/>
                          <a:cs typeface="Arial" panose="020B0604020202020204" pitchFamily="34" charset="0"/>
                        </a:rPr>
                        <a:t>Daugavpils satiksme AS</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b="1" u="none" strike="noStrike" dirty="0">
                          <a:effectLst/>
                          <a:latin typeface="Arial" panose="020B0604020202020204" pitchFamily="34" charset="0"/>
                          <a:cs typeface="Arial" panose="020B0604020202020204" pitchFamily="34" charset="0"/>
                        </a:rPr>
                        <a:t>0.50</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b="1" u="none" strike="noStrike" dirty="0">
                          <a:effectLst/>
                          <a:latin typeface="Arial" panose="020B0604020202020204" pitchFamily="34" charset="0"/>
                          <a:cs typeface="Arial" panose="020B0604020202020204" pitchFamily="34" charset="0"/>
                        </a:rPr>
                        <a:t>0.50</a:t>
                      </a:r>
                      <a:endParaRPr lang="lv-LV"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endParaRPr lang="lv-LV"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a:endParaRPr lang="lv-LV" dirty="0"/>
                    </a:p>
                  </a:txBody>
                  <a:tcPr marL="9525" marR="9525" marT="9525" marB="0" anchor="b"/>
                </a:tc>
              </a:tr>
              <a:tr h="411244">
                <a:tc>
                  <a:txBody>
                    <a:bodyPr/>
                    <a:lstStyle/>
                    <a:p>
                      <a:pPr algn="ctr" fontAlgn="b"/>
                      <a:r>
                        <a:rPr lang="lv-LV" sz="1800" u="none" strike="noStrike" dirty="0">
                          <a:effectLst/>
                          <a:latin typeface="Arial" panose="020B0604020202020204" pitchFamily="34" charset="0"/>
                          <a:cs typeface="Arial" panose="020B0604020202020204" pitchFamily="34" charset="0"/>
                        </a:rPr>
                        <a:t>10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Rēzekne</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dirty="0">
                          <a:effectLst/>
                          <a:latin typeface="Arial" panose="020B0604020202020204" pitchFamily="34" charset="0"/>
                          <a:cs typeface="Arial" panose="020B0604020202020204" pitchFamily="34" charset="0"/>
                        </a:rPr>
                        <a:t>Rēzeknes satiksme SIA</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0.00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lv-LV" sz="1800" u="none" strike="noStrike">
                          <a:effectLst/>
                          <a:latin typeface="Arial" panose="020B0604020202020204" pitchFamily="34" charset="0"/>
                          <a:cs typeface="Arial" panose="020B0604020202020204" pitchFamily="34" charset="0"/>
                        </a:rPr>
                        <a:t>pilsētnieka karte</a:t>
                      </a:r>
                      <a:endParaRPr lang="lv-LV"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lv-LV" sz="1800" u="none" strike="noStrike" dirty="0">
                          <a:effectLst/>
                          <a:latin typeface="Arial" panose="020B0604020202020204" pitchFamily="34" charset="0"/>
                          <a:cs typeface="Arial" panose="020B0604020202020204" pitchFamily="34" charset="0"/>
                        </a:rPr>
                        <a:t> Citi: 0.50</a:t>
                      </a:r>
                      <a:endParaRPr lang="lv-LV"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623073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TARIFU NOTEIKŠANAS PRINCIPI</a:t>
            </a:r>
            <a:endParaRPr lang="lv-LV" dirty="0"/>
          </a:p>
        </p:txBody>
      </p:sp>
      <p:sp>
        <p:nvSpPr>
          <p:cNvPr id="3" name="Content Placeholder 2"/>
          <p:cNvSpPr>
            <a:spLocks noGrp="1"/>
          </p:cNvSpPr>
          <p:nvPr>
            <p:ph idx="1"/>
          </p:nvPr>
        </p:nvSpPr>
        <p:spPr>
          <a:xfrm>
            <a:off x="1141412" y="1655805"/>
            <a:ext cx="9905999" cy="4670854"/>
          </a:xfrm>
        </p:spPr>
        <p:txBody>
          <a:bodyPr>
            <a:normAutofit fontScale="92500" lnSpcReduction="10000"/>
          </a:bodyPr>
          <a:lstStyle/>
          <a:p>
            <a:r>
              <a:rPr lang="lv-LV" dirty="0" smtClean="0"/>
              <a:t>Sabiedrisko pakalpojumu tarifus regulējamās nozarēs sabiedrisko pakalpojumu sniedzēji aprēķina saskaņā ar noteikto tarifu aprēķināšanas metodiku un pēc savas iniciatīvas vai regulatora pieprasījuma iesniedz regulatoram aprēķināto tarifu projektus kopā ar tarifu aprēķina projektā minēto tarifus veidojošo izmaksu pamatojumu.</a:t>
            </a:r>
          </a:p>
          <a:p>
            <a:r>
              <a:rPr lang="lv-LV" dirty="0" smtClean="0"/>
              <a:t>Tarifi nosakāmi tādā apmērā, lai lietotāju izdarītie tarifu maksājumi segtu ekonomiski pamatotas sabiedrisko pakalpojumu izmaksas un nodrošinātu sabiedrisko pakalpojumu rentabilitāti. </a:t>
            </a:r>
          </a:p>
          <a:p>
            <a:r>
              <a:rPr lang="lv-LV" dirty="0"/>
              <a:t>Sabiedrisko pakalpojumu sniedzēji izmanto un sekmē efektīvas, ekonomiskas un drošas tehnoloģijas un darba paņēmienu ieviešanu sabiedrisko pakalpojumu kvalitātes nodrošināšanai un uzlabošanai.</a:t>
            </a:r>
          </a:p>
        </p:txBody>
      </p:sp>
    </p:spTree>
    <p:extLst>
      <p:ext uri="{BB962C8B-B14F-4D97-AF65-F5344CB8AC3E}">
        <p14:creationId xmlns:p14="http://schemas.microsoft.com/office/powerpoint/2010/main" val="21445125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455</TotalTime>
  <Words>867</Words>
  <Application>Microsoft Office PowerPoint</Application>
  <PresentationFormat>Widescreen</PresentationFormat>
  <Paragraphs>389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Aharoni</vt:lpstr>
      <vt:lpstr>Arial</vt:lpstr>
      <vt:lpstr>Trebuchet MS</vt:lpstr>
      <vt:lpstr>Tw Cen MT</vt:lpstr>
      <vt:lpstr>Circuit</vt:lpstr>
      <vt:lpstr>Sabiedrisko pakalpojumu tarifi   </vt:lpstr>
      <vt:lpstr>CSP DATI: Izdevumi mājokļa uzturēšanai 2017.GADĀ </vt:lpstr>
      <vt:lpstr>CSP DATI: Izdevumi mājokļa uzturēšanai 2017.GADĀ (2)</vt:lpstr>
      <vt:lpstr>SiltumAPGĀDE</vt:lpstr>
      <vt:lpstr>ŪDENSAPGĀDE UN KANALIZĀCIJA </vt:lpstr>
      <vt:lpstr>Atkritumu apglabāšana POLIGONĀ</vt:lpstr>
      <vt:lpstr>SADZĪVES ATKRITUMU APSAIMNIEKOŠANA</vt:lpstr>
      <vt:lpstr>SABIEDRISKAIS TRANSPOTRS</vt:lpstr>
      <vt:lpstr>TARIFU NOTEIKŠANAS PRINCIPI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Sabiedrisko pakalpojumu tarifi</dc:title>
  <dc:creator>Rita Livcane</dc:creator>
  <cp:lastModifiedBy>Rita Livcane</cp:lastModifiedBy>
  <cp:revision>99</cp:revision>
  <dcterms:created xsi:type="dcterms:W3CDTF">2018-11-29T12:17:52Z</dcterms:created>
  <dcterms:modified xsi:type="dcterms:W3CDTF">2018-12-04T09:21:08Z</dcterms:modified>
</cp:coreProperties>
</file>